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56" r:id="rId2"/>
    <p:sldId id="2145705713" r:id="rId3"/>
    <p:sldId id="2145705714" r:id="rId4"/>
    <p:sldId id="2145705715" r:id="rId5"/>
    <p:sldId id="2145705716" r:id="rId6"/>
    <p:sldId id="2145705710" r:id="rId7"/>
    <p:sldId id="2145705711" r:id="rId8"/>
    <p:sldId id="990" r:id="rId9"/>
    <p:sldId id="2145705717" r:id="rId10"/>
    <p:sldId id="2145705718" r:id="rId11"/>
    <p:sldId id="2145705719" r:id="rId12"/>
    <p:sldId id="2145705720" r:id="rId13"/>
    <p:sldId id="2145705712" r:id="rId14"/>
    <p:sldId id="1007" r:id="rId15"/>
    <p:sldId id="992" r:id="rId16"/>
    <p:sldId id="995" r:id="rId17"/>
    <p:sldId id="994" r:id="rId18"/>
    <p:sldId id="996" r:id="rId19"/>
    <p:sldId id="2145705721" r:id="rId20"/>
    <p:sldId id="2145705722" r:id="rId21"/>
    <p:sldId id="2145705723" r:id="rId22"/>
    <p:sldId id="2145705724" r:id="rId23"/>
    <p:sldId id="1001" r:id="rId24"/>
    <p:sldId id="2145705725" r:id="rId25"/>
    <p:sldId id="997" r:id="rId26"/>
    <p:sldId id="998" r:id="rId27"/>
    <p:sldId id="999" r:id="rId28"/>
    <p:sldId id="2145705726" r:id="rId29"/>
    <p:sldId id="2145705727" r:id="rId30"/>
    <p:sldId id="2145705728" r:id="rId31"/>
    <p:sldId id="2145705729" r:id="rId32"/>
    <p:sldId id="1005" r:id="rId33"/>
    <p:sldId id="2145705730" r:id="rId34"/>
    <p:sldId id="1003" r:id="rId35"/>
    <p:sldId id="1004" r:id="rId36"/>
    <p:sldId id="964" r:id="rId37"/>
    <p:sldId id="1008" r:id="rId38"/>
    <p:sldId id="1009" r:id="rId39"/>
    <p:sldId id="897" r:id="rId40"/>
    <p:sldId id="898" r:id="rId41"/>
    <p:sldId id="899" r:id="rId42"/>
    <p:sldId id="900" r:id="rId43"/>
    <p:sldId id="1010" r:id="rId44"/>
    <p:sldId id="1143" r:id="rId45"/>
    <p:sldId id="2145705731" r:id="rId46"/>
    <p:sldId id="2145705732" r:id="rId47"/>
    <p:sldId id="2145705733" r:id="rId48"/>
    <p:sldId id="985" r:id="rId49"/>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D70623-8C05-4AEF-A5E2-DB2E9C3AC04F}">
          <p14:sldIdLst>
            <p14:sldId id="256"/>
            <p14:sldId id="2145705713"/>
            <p14:sldId id="2145705714"/>
            <p14:sldId id="2145705715"/>
            <p14:sldId id="2145705716"/>
            <p14:sldId id="2145705710"/>
            <p14:sldId id="2145705711"/>
            <p14:sldId id="990"/>
            <p14:sldId id="2145705717"/>
            <p14:sldId id="2145705718"/>
            <p14:sldId id="2145705719"/>
            <p14:sldId id="2145705720"/>
            <p14:sldId id="2145705712"/>
            <p14:sldId id="1007"/>
            <p14:sldId id="992"/>
            <p14:sldId id="995"/>
            <p14:sldId id="994"/>
            <p14:sldId id="996"/>
            <p14:sldId id="2145705721"/>
            <p14:sldId id="2145705722"/>
            <p14:sldId id="2145705723"/>
            <p14:sldId id="2145705724"/>
            <p14:sldId id="1001"/>
            <p14:sldId id="2145705725"/>
            <p14:sldId id="997"/>
            <p14:sldId id="998"/>
            <p14:sldId id="999"/>
            <p14:sldId id="2145705726"/>
            <p14:sldId id="2145705727"/>
            <p14:sldId id="2145705728"/>
            <p14:sldId id="2145705729"/>
            <p14:sldId id="1005"/>
            <p14:sldId id="2145705730"/>
            <p14:sldId id="1003"/>
            <p14:sldId id="1004"/>
            <p14:sldId id="964"/>
            <p14:sldId id="1008"/>
            <p14:sldId id="1009"/>
            <p14:sldId id="897"/>
            <p14:sldId id="898"/>
            <p14:sldId id="899"/>
            <p14:sldId id="900"/>
            <p14:sldId id="1010"/>
            <p14:sldId id="1143"/>
            <p14:sldId id="2145705731"/>
            <p14:sldId id="2145705732"/>
            <p14:sldId id="2145705733"/>
            <p14:sldId id="985"/>
          </p14:sldIdLst>
        </p14:section>
      </p14:sectionLst>
    </p:ext>
    <p:ext uri="{EFAFB233-063F-42B5-8137-9DF3F51BA10A}">
      <p15:sldGuideLst xmlns:p15="http://schemas.microsoft.com/office/powerpoint/2012/main">
        <p15:guide id="1" orient="horz" pos="2592">
          <p15:clr>
            <a:srgbClr val="A4A3A4"/>
          </p15:clr>
        </p15:guide>
        <p15:guide id="2" pos="20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0" autoAdjust="0"/>
    <p:restoredTop sz="90427" autoAdjust="0"/>
  </p:normalViewPr>
  <p:slideViewPr>
    <p:cSldViewPr>
      <p:cViewPr varScale="1">
        <p:scale>
          <a:sx n="170" d="100"/>
          <a:sy n="170" d="100"/>
        </p:scale>
        <p:origin x="1528" y="176"/>
      </p:cViewPr>
      <p:guideLst>
        <p:guide orient="horz" pos="2592"/>
        <p:guide pos="2023"/>
      </p:guideLst>
    </p:cSldViewPr>
  </p:slideViewPr>
  <p:notesTextViewPr>
    <p:cViewPr>
      <p:scale>
        <a:sx n="3" d="2"/>
        <a:sy n="3" d="2"/>
      </p:scale>
      <p:origin x="0" y="0"/>
    </p:cViewPr>
  </p:notesTextViewPr>
  <p:sorterViewPr>
    <p:cViewPr varScale="1">
      <p:scale>
        <a:sx n="1" d="1"/>
        <a:sy n="1" d="1"/>
      </p:scale>
      <p:origin x="0" y="-80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DCC39-3072-45D9-85AE-68E90B861419}" type="datetimeFigureOut">
              <a:rPr lang="en-CA" smtClean="0"/>
              <a:pPr/>
              <a:t>2024-11-15</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49221-3EB0-4363-9B38-4D9EB75E2025}" type="slidenum">
              <a:rPr lang="en-CA" smtClean="0"/>
              <a:pPr/>
              <a:t>‹#›</a:t>
            </a:fld>
            <a:endParaRPr lang="en-CA"/>
          </a:p>
        </p:txBody>
      </p:sp>
    </p:spTree>
    <p:extLst>
      <p:ext uri="{BB962C8B-B14F-4D97-AF65-F5344CB8AC3E}">
        <p14:creationId xmlns:p14="http://schemas.microsoft.com/office/powerpoint/2010/main" val="725182107"/>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6</a:t>
            </a:fld>
            <a:endParaRPr lang="en-CA"/>
          </a:p>
        </p:txBody>
      </p:sp>
    </p:spTree>
    <p:extLst>
      <p:ext uri="{BB962C8B-B14F-4D97-AF65-F5344CB8AC3E}">
        <p14:creationId xmlns:p14="http://schemas.microsoft.com/office/powerpoint/2010/main" val="3439637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23</a:t>
            </a:fld>
            <a:endParaRPr lang="en-CA"/>
          </a:p>
        </p:txBody>
      </p:sp>
    </p:spTree>
    <p:extLst>
      <p:ext uri="{BB962C8B-B14F-4D97-AF65-F5344CB8AC3E}">
        <p14:creationId xmlns:p14="http://schemas.microsoft.com/office/powerpoint/2010/main" val="82910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32</a:t>
            </a:fld>
            <a:endParaRPr lang="en-CA"/>
          </a:p>
        </p:txBody>
      </p:sp>
    </p:spTree>
    <p:extLst>
      <p:ext uri="{BB962C8B-B14F-4D97-AF65-F5344CB8AC3E}">
        <p14:creationId xmlns:p14="http://schemas.microsoft.com/office/powerpoint/2010/main" val="2104570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4480" y="2693418"/>
            <a:ext cx="12435840" cy="1764030"/>
          </a:xfrm>
          <a:prstGeom prst="rect">
            <a:avLst/>
          </a:prstGeom>
        </p:spPr>
        <p:txBody>
          <a:bodyPr/>
          <a:lstStyle>
            <a:lvl1pPr>
              <a:defRPr b="1" i="0">
                <a:latin typeface="Andes Bold" panose="02000000000000000000" pitchFamily="2" charset="0"/>
              </a:defRPr>
            </a:lvl1pPr>
          </a:lstStyle>
          <a:p>
            <a:r>
              <a:rPr lang="en-US" dirty="0"/>
              <a:t>CLICK TO EDIT MASTER TITLE STYLE</a:t>
            </a:r>
            <a:endParaRPr lang="en-CA" dirty="0"/>
          </a:p>
        </p:txBody>
      </p:sp>
      <p:sp>
        <p:nvSpPr>
          <p:cNvPr id="3" name="Subtitle 2"/>
          <p:cNvSpPr>
            <a:spLocks noGrp="1"/>
          </p:cNvSpPr>
          <p:nvPr>
            <p:ph type="subTitle" idx="1"/>
          </p:nvPr>
        </p:nvSpPr>
        <p:spPr>
          <a:xfrm>
            <a:off x="834480" y="4842926"/>
            <a:ext cx="12435840" cy="2103120"/>
          </a:xfrm>
          <a:prstGeom prst="rect">
            <a:avLst/>
          </a:prstGeom>
        </p:spPr>
        <p:txBody>
          <a:bodyPr>
            <a:normAutofit/>
          </a:bodyPr>
          <a:lstStyle>
            <a:lvl1pPr marL="0" indent="0" algn="l">
              <a:buNone/>
              <a:defRPr sz="40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Master subtitle style</a:t>
            </a:r>
            <a:endParaRPr lang="en-CA" dirty="0"/>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pic>
        <p:nvPicPr>
          <p:cNvPr id="5" name="Graphic 4">
            <a:extLst>
              <a:ext uri="{FF2B5EF4-FFF2-40B4-BE49-F238E27FC236}">
                <a16:creationId xmlns:a16="http://schemas.microsoft.com/office/drawing/2014/main" id="{AC47849B-B88A-58C9-94C1-617904BA8C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365841"/>
            <a:ext cx="13280424" cy="1371600"/>
          </a:xfrm>
          <a:prstGeom prst="rect">
            <a:avLst/>
          </a:prstGeom>
        </p:spPr>
        <p:txBody>
          <a:bodyPr/>
          <a:lstStyle>
            <a:lvl1pPr>
              <a:defRPr sz="4800" b="1" i="0">
                <a:latin typeface="Andes Bold" panose="020000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731520" y="1920243"/>
            <a:ext cx="13167360" cy="5431155"/>
          </a:xfrm>
          <a:prstGeom prst="rect">
            <a:avLst/>
          </a:prstGeom>
        </p:spPr>
        <p:txBody>
          <a:bodyPr/>
          <a:lstStyle>
            <a:lvl1pPr marL="548640" indent="-548640">
              <a:buFont typeface="Arial" panose="020B0604020202020204" pitchFamily="34" charset="0"/>
              <a:buChar char="•"/>
              <a:defRPr/>
            </a:lvl1pPr>
            <a:lvl2pPr marL="1188720" indent="-457200">
              <a:buFont typeface="Arial" panose="020B0604020202020204" pitchFamily="34" charset="0"/>
              <a:buChar char="•"/>
              <a:defRPr/>
            </a:lvl2pPr>
            <a:lvl3pPr marL="1828800" indent="-365760">
              <a:buFont typeface="Arial" panose="020B0604020202020204" pitchFamily="34" charset="0"/>
              <a:buChar char="•"/>
              <a:defRPr/>
            </a:lvl3pPr>
            <a:lvl4pPr marL="2560320" indent="-365760">
              <a:buFont typeface="Arial" panose="020B0604020202020204" pitchFamily="34" charset="0"/>
              <a:buChar char="•"/>
              <a:defRPr/>
            </a:lvl4pPr>
            <a:lvl5pPr marL="3291840" indent="-36576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cxnSp>
        <p:nvCxnSpPr>
          <p:cNvPr id="8" name="Straight Connector 7">
            <a:extLst>
              <a:ext uri="{FF2B5EF4-FFF2-40B4-BE49-F238E27FC236}">
                <a16:creationId xmlns:a16="http://schemas.microsoft.com/office/drawing/2014/main" id="{C5F6F406-8D9F-DF61-B3B1-BB8862E08EE9}"/>
              </a:ext>
            </a:extLst>
          </p:cNvPr>
          <p:cNvCxnSpPr/>
          <p:nvPr userDrawn="1"/>
        </p:nvCxnSpPr>
        <p:spPr>
          <a:xfrm>
            <a:off x="0" y="1234480"/>
            <a:ext cx="146304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ED99B140-678E-5DC1-D4B2-3ACE98D451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0" y="370384"/>
            <a:ext cx="12494949" cy="1371600"/>
          </a:xfrm>
          <a:prstGeom prst="rect">
            <a:avLst/>
          </a:prstGeom>
        </p:spPr>
        <p:txBody>
          <a:bodyPr anchor="t" anchorCtr="0">
            <a:noAutofit/>
          </a:bodyPr>
          <a:lstStyle>
            <a:lvl1pPr algn="l">
              <a:defRPr sz="4800" b="1" i="0">
                <a:solidFill>
                  <a:schemeClr val="tx2"/>
                </a:solidFill>
                <a:latin typeface="Andes Bold" panose="02000000000000000000" pitchFamily="2" charset="0"/>
              </a:defRPr>
            </a:lvl1pPr>
          </a:lstStyle>
          <a:p>
            <a:r>
              <a:rPr lang="en-US" dirty="0"/>
              <a:t>CLICK TO EDIT MASTER TITLE STYLE</a:t>
            </a:r>
            <a:endParaRPr lang="en-CA" dirty="0"/>
          </a:p>
        </p:txBody>
      </p:sp>
      <p:sp>
        <p:nvSpPr>
          <p:cNvPr id="5" name="Slide Number Placeholder 4"/>
          <p:cNvSpPr>
            <a:spLocks noGrp="1"/>
          </p:cNvSpPr>
          <p:nvPr>
            <p:ph type="sldNum" sz="quarter" idx="12"/>
          </p:nvPr>
        </p:nvSpPr>
        <p:spPr/>
        <p:txBody>
          <a:bodyPr/>
          <a:lstStyle/>
          <a:p>
            <a:fld id="{6734F48E-A456-4E2F-B17E-509464F7A050}" type="slidenum">
              <a:rPr lang="en-CA" smtClean="0"/>
              <a:pPr/>
              <a:t>‹#›</a:t>
            </a:fld>
            <a:endParaRPr lang="en-CA"/>
          </a:p>
        </p:txBody>
      </p:sp>
      <p:pic>
        <p:nvPicPr>
          <p:cNvPr id="6" name="Graphic 5">
            <a:extLst>
              <a:ext uri="{FF2B5EF4-FFF2-40B4-BE49-F238E27FC236}">
                <a16:creationId xmlns:a16="http://schemas.microsoft.com/office/drawing/2014/main" id="{57885629-1CBD-4DCE-77E4-1766D57AFA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cxnSp>
        <p:nvCxnSpPr>
          <p:cNvPr id="3" name="Straight Connector 2">
            <a:extLst>
              <a:ext uri="{FF2B5EF4-FFF2-40B4-BE49-F238E27FC236}">
                <a16:creationId xmlns:a16="http://schemas.microsoft.com/office/drawing/2014/main" id="{08977A52-4B45-024D-945B-912AD355D74A}"/>
              </a:ext>
            </a:extLst>
          </p:cNvPr>
          <p:cNvCxnSpPr/>
          <p:nvPr userDrawn="1"/>
        </p:nvCxnSpPr>
        <p:spPr>
          <a:xfrm>
            <a:off x="0" y="1234480"/>
            <a:ext cx="146304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734F48E-A456-4E2F-B17E-509464F7A050}" type="slidenum">
              <a:rPr lang="en-CA" smtClean="0"/>
              <a:pPr/>
              <a:t>‹#›</a:t>
            </a:fld>
            <a:endParaRPr lang="en-CA"/>
          </a:p>
        </p:txBody>
      </p:sp>
      <p:pic>
        <p:nvPicPr>
          <p:cNvPr id="6" name="Graphic 5">
            <a:extLst>
              <a:ext uri="{FF2B5EF4-FFF2-40B4-BE49-F238E27FC236}">
                <a16:creationId xmlns:a16="http://schemas.microsoft.com/office/drawing/2014/main" id="{89350663-CFE0-8E96-BB81-63F18CCF6B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825304" y="226368"/>
            <a:ext cx="504056" cy="50405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F4F87E9-F24C-B9EB-4593-C1B4E1FFAAD9}"/>
              </a:ext>
            </a:extLst>
          </p:cNvPr>
          <p:cNvSpPr/>
          <p:nvPr userDrawn="1"/>
        </p:nvSpPr>
        <p:spPr>
          <a:xfrm>
            <a:off x="0" y="7643192"/>
            <a:ext cx="14630400" cy="5864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6" name="Slide Number Placeholder 5"/>
          <p:cNvSpPr>
            <a:spLocks noGrp="1"/>
          </p:cNvSpPr>
          <p:nvPr>
            <p:ph type="sldNum" sz="quarter" idx="4"/>
          </p:nvPr>
        </p:nvSpPr>
        <p:spPr>
          <a:xfrm>
            <a:off x="10915600" y="7717003"/>
            <a:ext cx="3413760" cy="438150"/>
          </a:xfrm>
          <a:prstGeom prst="rect">
            <a:avLst/>
          </a:prstGeom>
        </p:spPr>
        <p:txBody>
          <a:bodyPr vert="horz" lIns="146304" tIns="73152" rIns="146304" bIns="73152" rtlCol="0" anchor="ctr"/>
          <a:lstStyle>
            <a:lvl1pPr algn="r">
              <a:defRPr sz="1900" b="1" i="0">
                <a:solidFill>
                  <a:schemeClr val="bg1"/>
                </a:solidFill>
                <a:latin typeface="Andes Bold" panose="02000000000000000000" pitchFamily="2" charset="0"/>
              </a:defRPr>
            </a:lvl1pPr>
          </a:lstStyle>
          <a:p>
            <a:fld id="{6734F48E-A456-4E2F-B17E-509464F7A050}" type="slidenum">
              <a:rPr lang="en-CA" smtClean="0"/>
              <a:pPr/>
              <a:t>‹#›</a:t>
            </a:fld>
            <a:endParaRPr lang="en-CA" dirty="0"/>
          </a:p>
        </p:txBody>
      </p:sp>
      <p:pic>
        <p:nvPicPr>
          <p:cNvPr id="11" name="Picture 10" descr="A black and white sign with white text&#10;&#10;Description automatically generated">
            <a:extLst>
              <a:ext uri="{FF2B5EF4-FFF2-40B4-BE49-F238E27FC236}">
                <a16:creationId xmlns:a16="http://schemas.microsoft.com/office/drawing/2014/main" id="{9D5B75DF-460B-7EB6-CA9E-244DE55C0A2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74440" y="7794675"/>
            <a:ext cx="1296144" cy="2527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ftr="0" dt="0"/>
  <p:txStyles>
    <p:titleStyle>
      <a:lvl1pPr algn="l" defTabSz="1463040" rtl="0" eaLnBrk="1" latinLnBrk="0" hangingPunct="1">
        <a:spcBef>
          <a:spcPct val="0"/>
        </a:spcBef>
        <a:buNone/>
        <a:defRPr sz="6400" kern="1200">
          <a:solidFill>
            <a:schemeClr val="tx2"/>
          </a:solidFill>
          <a:latin typeface="+mj-lt"/>
          <a:ea typeface="+mj-ea"/>
          <a:cs typeface="+mj-cs"/>
        </a:defRPr>
      </a:lvl1pPr>
    </p:titleStyle>
    <p:body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guide id="3" orient="horz" pos="324" userDrawn="1">
          <p15:clr>
            <a:srgbClr val="F26B43"/>
          </p15:clr>
        </p15:guide>
        <p15:guide id="4" orient="horz" pos="778" userDrawn="1">
          <p15:clr>
            <a:srgbClr val="F26B43"/>
          </p15:clr>
        </p15:guide>
        <p15:guide id="5" orient="horz" pos="4406" userDrawn="1">
          <p15:clr>
            <a:srgbClr val="F26B43"/>
          </p15:clr>
        </p15:guide>
        <p15:guide id="6" pos="526" userDrawn="1">
          <p15:clr>
            <a:srgbClr val="F26B43"/>
          </p15:clr>
        </p15:guide>
        <p15:guide id="7" pos="869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igitalhealthcanada.com/achieving-cphims-ca/" TargetMode="External"/><Relationship Id="rId2" Type="http://schemas.openxmlformats.org/officeDocument/2006/relationships/hyperlink" Target="https://www.sciencedirect.com/science/article/pii/S1386505622002222"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4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5C8F34-4AEC-4E05-44E5-1448552EE7F2}"/>
              </a:ext>
            </a:extLst>
          </p:cNvPr>
          <p:cNvSpPr>
            <a:spLocks noGrp="1" noRot="1" noMove="1" noResize="1" noEditPoints="1" noAdjustHandles="1" noChangeArrowheads="1" noChangeShapeType="1"/>
          </p:cNvSpPr>
          <p:nvPr/>
        </p:nvSpPr>
        <p:spPr>
          <a:xfrm>
            <a:off x="0" y="0"/>
            <a:ext cx="14630400" cy="7643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4" name="Title 3">
            <a:extLst>
              <a:ext uri="{FF2B5EF4-FFF2-40B4-BE49-F238E27FC236}">
                <a16:creationId xmlns:a16="http://schemas.microsoft.com/office/drawing/2014/main" id="{74721BEE-B0E4-B20D-BC33-F4DC8F30CD84}"/>
              </a:ext>
            </a:extLst>
          </p:cNvPr>
          <p:cNvSpPr>
            <a:spLocks noGrp="1"/>
          </p:cNvSpPr>
          <p:nvPr>
            <p:ph type="ctrTitle"/>
          </p:nvPr>
        </p:nvSpPr>
        <p:spPr>
          <a:xfrm>
            <a:off x="838121" y="2146889"/>
            <a:ext cx="12435840" cy="2544523"/>
          </a:xfrm>
        </p:spPr>
        <p:txBody>
          <a:bodyPr>
            <a:noAutofit/>
          </a:bodyPr>
          <a:lstStyle/>
          <a:p>
            <a:r>
              <a:rPr lang="en-CA" sz="7200" b="1" i="1" dirty="0">
                <a:solidFill>
                  <a:schemeClr val="bg1"/>
                </a:solidFill>
              </a:rPr>
              <a:t>Buildable</a:t>
            </a:r>
            <a:br>
              <a:rPr lang="en-CA" sz="7200" b="1" i="1" dirty="0">
                <a:solidFill>
                  <a:schemeClr val="bg1"/>
                </a:solidFill>
              </a:rPr>
            </a:br>
            <a:r>
              <a:rPr lang="en-CA" sz="7200" dirty="0">
                <a:solidFill>
                  <a:schemeClr val="bg1"/>
                </a:solidFill>
              </a:rPr>
              <a:t>DIGITAL HEALTH BLUEPRINT</a:t>
            </a:r>
            <a:endParaRPr lang="en-CA" sz="7200" b="1" dirty="0">
              <a:solidFill>
                <a:schemeClr val="bg1"/>
              </a:solidFill>
              <a:latin typeface="Andes Bold" panose="02000000000000000000" pitchFamily="2" charset="0"/>
            </a:endParaRPr>
          </a:p>
        </p:txBody>
      </p:sp>
      <p:sp>
        <p:nvSpPr>
          <p:cNvPr id="5" name="Subtitle 4">
            <a:extLst>
              <a:ext uri="{FF2B5EF4-FFF2-40B4-BE49-F238E27FC236}">
                <a16:creationId xmlns:a16="http://schemas.microsoft.com/office/drawing/2014/main" id="{AF049FD3-86FB-52E3-B853-19D435544A68}"/>
              </a:ext>
            </a:extLst>
          </p:cNvPr>
          <p:cNvSpPr>
            <a:spLocks noGrp="1"/>
          </p:cNvSpPr>
          <p:nvPr>
            <p:ph type="subTitle" idx="1"/>
          </p:nvPr>
        </p:nvSpPr>
        <p:spPr>
          <a:xfrm>
            <a:off x="838121" y="4509209"/>
            <a:ext cx="10580990" cy="2103120"/>
          </a:xfrm>
        </p:spPr>
        <p:txBody>
          <a:bodyPr>
            <a:normAutofit fontScale="77500" lnSpcReduction="20000"/>
          </a:bodyPr>
          <a:lstStyle/>
          <a:p>
            <a:r>
              <a:rPr lang="en-CA" sz="3600" dirty="0"/>
              <a:t>Developing “construction” documents and an</a:t>
            </a:r>
          </a:p>
          <a:p>
            <a:r>
              <a:rPr lang="en-CA" sz="3600" dirty="0"/>
              <a:t>investment and implementation roadmap for the national HIE</a:t>
            </a:r>
          </a:p>
          <a:p>
            <a:endParaRPr lang="en-CA" sz="2800" b="1" dirty="0"/>
          </a:p>
          <a:p>
            <a:r>
              <a:rPr lang="en-CA" sz="2800" b="1" dirty="0"/>
              <a:t>Implementation Science</a:t>
            </a:r>
          </a:p>
          <a:p>
            <a:r>
              <a:rPr lang="en-CA" sz="2800" dirty="0"/>
              <a:t>[Date]</a:t>
            </a:r>
            <a:r>
              <a:rPr lang="en-CA" sz="3600" dirty="0">
                <a:solidFill>
                  <a:schemeClr val="bg1"/>
                </a:solidFill>
              </a:rPr>
              <a:t>.</a:t>
            </a:r>
          </a:p>
        </p:txBody>
      </p:sp>
      <p:pic>
        <p:nvPicPr>
          <p:cNvPr id="6" name="Graphic 5">
            <a:extLst>
              <a:ext uri="{FF2B5EF4-FFF2-40B4-BE49-F238E27FC236}">
                <a16:creationId xmlns:a16="http://schemas.microsoft.com/office/drawing/2014/main" id="{446D7613-A12D-1000-DEB0-E32F5412B95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419111" y="527455"/>
            <a:ext cx="2376264" cy="2376264"/>
          </a:xfrm>
          <a:prstGeom prst="rect">
            <a:avLst/>
          </a:prstGeom>
        </p:spPr>
      </p:pic>
      <p:pic>
        <p:nvPicPr>
          <p:cNvPr id="13" name="Graphic 12">
            <a:extLst>
              <a:ext uri="{FF2B5EF4-FFF2-40B4-BE49-F238E27FC236}">
                <a16:creationId xmlns:a16="http://schemas.microsoft.com/office/drawing/2014/main" id="{44CA1124-B1DE-F514-879A-6F873508C9F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475440" y="5134165"/>
            <a:ext cx="4643154" cy="3095435"/>
          </a:xfrm>
          <a:prstGeom prst="rect">
            <a:avLst/>
          </a:prstGeom>
        </p:spPr>
      </p:pic>
    </p:spTree>
    <p:extLst>
      <p:ext uri="{BB962C8B-B14F-4D97-AF65-F5344CB8AC3E}">
        <p14:creationId xmlns:p14="http://schemas.microsoft.com/office/powerpoint/2010/main" val="1656281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5A272-A4F2-CA99-8218-780B0E97DB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D38C62-2AF8-19FC-5CF5-AB2EDB1E2B23}"/>
              </a:ext>
            </a:extLst>
          </p:cNvPr>
          <p:cNvSpPr>
            <a:spLocks noGrp="1"/>
          </p:cNvSpPr>
          <p:nvPr>
            <p:ph type="sldNum" sz="quarter" idx="12"/>
          </p:nvPr>
        </p:nvSpPr>
        <p:spPr/>
        <p:txBody>
          <a:bodyPr/>
          <a:lstStyle/>
          <a:p>
            <a:fld id="{6734F48E-A456-4E2F-B17E-509464F7A050}" type="slidenum">
              <a:rPr lang="en-CA" smtClean="0"/>
              <a:pPr/>
              <a:t>10</a:t>
            </a:fld>
            <a:endParaRPr lang="en-CA"/>
          </a:p>
        </p:txBody>
      </p:sp>
      <p:pic>
        <p:nvPicPr>
          <p:cNvPr id="5" name="Graphic 4">
            <a:extLst>
              <a:ext uri="{FF2B5EF4-FFF2-40B4-BE49-F238E27FC236}">
                <a16:creationId xmlns:a16="http://schemas.microsoft.com/office/drawing/2014/main" id="{CDAD4109-0DF0-8C94-14B9-2CAC476F6B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475440" y="1954560"/>
            <a:ext cx="3863667" cy="5721200"/>
          </a:xfrm>
          <a:prstGeom prst="rect">
            <a:avLst/>
          </a:prstGeom>
        </p:spPr>
      </p:pic>
      <p:sp>
        <p:nvSpPr>
          <p:cNvPr id="2" name="Content Placeholder 2">
            <a:extLst>
              <a:ext uri="{FF2B5EF4-FFF2-40B4-BE49-F238E27FC236}">
                <a16:creationId xmlns:a16="http://schemas.microsoft.com/office/drawing/2014/main" id="{D372AB9F-ABC3-4B07-A2C6-2F840CA666E4}"/>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1966807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02EAC-9259-19F5-2B51-C86E96020C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26433-F7E3-9BCC-E046-237F8D4C2B38}"/>
              </a:ext>
            </a:extLst>
          </p:cNvPr>
          <p:cNvSpPr>
            <a:spLocks noGrp="1"/>
          </p:cNvSpPr>
          <p:nvPr>
            <p:ph type="title"/>
          </p:nvPr>
        </p:nvSpPr>
        <p:spPr/>
        <p:txBody>
          <a:bodyPr/>
          <a:lstStyle/>
          <a:p>
            <a:r>
              <a:rPr lang="en-CA" dirty="0"/>
              <a:t>INTERACTION 4.1</a:t>
            </a:r>
          </a:p>
        </p:txBody>
      </p:sp>
      <p:sp>
        <p:nvSpPr>
          <p:cNvPr id="3" name="Content Placeholder 2">
            <a:extLst>
              <a:ext uri="{FF2B5EF4-FFF2-40B4-BE49-F238E27FC236}">
                <a16:creationId xmlns:a16="http://schemas.microsoft.com/office/drawing/2014/main" id="{292CD4D5-EA76-0441-E9F7-589638F71C37}"/>
              </a:ext>
            </a:extLst>
          </p:cNvPr>
          <p:cNvSpPr>
            <a:spLocks noGrp="1"/>
          </p:cNvSpPr>
          <p:nvPr>
            <p:ph idx="1"/>
          </p:nvPr>
        </p:nvSpPr>
        <p:spPr>
          <a:xfrm>
            <a:off x="731519" y="1920243"/>
            <a:ext cx="9402081" cy="5431155"/>
          </a:xfrm>
        </p:spPr>
        <p:txBody>
          <a:bodyPr/>
          <a:lstStyle/>
          <a:p>
            <a:r>
              <a:rPr lang="en-CA" sz="2800" b="1" dirty="0"/>
              <a:t>Do our </a:t>
            </a:r>
            <a:r>
              <a:rPr lang="en-CA" sz="2800" b="1" dirty="0">
                <a:solidFill>
                  <a:schemeClr val="accent5"/>
                </a:solidFill>
              </a:rPr>
              <a:t>existing</a:t>
            </a:r>
            <a:r>
              <a:rPr lang="en-CA" sz="2800" b="1" dirty="0"/>
              <a:t> policies identify the regulated </a:t>
            </a:r>
            <a:r>
              <a:rPr lang="en-CA" sz="2800" b="1" dirty="0">
                <a:solidFill>
                  <a:schemeClr val="accent5"/>
                </a:solidFill>
              </a:rPr>
              <a:t>actors</a:t>
            </a:r>
            <a:r>
              <a:rPr lang="en-CA" sz="2800" b="1" dirty="0"/>
              <a:t> and their respective </a:t>
            </a:r>
            <a:r>
              <a:rPr lang="en-CA" sz="2800" b="1" dirty="0">
                <a:solidFill>
                  <a:schemeClr val="accent5"/>
                </a:solidFill>
              </a:rPr>
              <a:t>rights</a:t>
            </a:r>
            <a:r>
              <a:rPr lang="en-CA" sz="2800" b="1" dirty="0"/>
              <a:t> and </a:t>
            </a:r>
            <a:r>
              <a:rPr lang="en-CA" sz="2800" b="1" dirty="0">
                <a:solidFill>
                  <a:schemeClr val="accent5"/>
                </a:solidFill>
              </a:rPr>
              <a:t>mandates</a:t>
            </a:r>
            <a:r>
              <a:rPr lang="en-CA" sz="2800" b="1" dirty="0"/>
              <a:t>? </a:t>
            </a:r>
          </a:p>
          <a:p>
            <a:endParaRPr lang="en-CA" sz="2800" b="1" dirty="0"/>
          </a:p>
          <a:p>
            <a:r>
              <a:rPr lang="en-CA" sz="2800" b="1" dirty="0"/>
              <a:t>What </a:t>
            </a:r>
            <a:r>
              <a:rPr lang="en-CA" sz="2800" b="1" dirty="0">
                <a:solidFill>
                  <a:schemeClr val="accent5"/>
                </a:solidFill>
              </a:rPr>
              <a:t>legislative mechanism(s) </a:t>
            </a:r>
            <a:r>
              <a:rPr lang="en-CA" sz="2800" b="1" dirty="0"/>
              <a:t>should we employ to </a:t>
            </a:r>
            <a:r>
              <a:rPr lang="en-CA" sz="2800" b="1" dirty="0">
                <a:solidFill>
                  <a:schemeClr val="accent5"/>
                </a:solidFill>
              </a:rPr>
              <a:t>evolve</a:t>
            </a:r>
            <a:r>
              <a:rPr lang="en-CA" sz="2800" b="1" dirty="0"/>
              <a:t> the policy framework?</a:t>
            </a:r>
          </a:p>
          <a:p>
            <a:endParaRPr lang="en-CA" sz="2800" b="1" dirty="0"/>
          </a:p>
          <a:p>
            <a:r>
              <a:rPr lang="en-CA" sz="2800" b="1" dirty="0"/>
              <a:t>What are the regulated </a:t>
            </a:r>
            <a:r>
              <a:rPr lang="en-CA" sz="2800" b="1" dirty="0">
                <a:solidFill>
                  <a:schemeClr val="accent5"/>
                </a:solidFill>
              </a:rPr>
              <a:t>purposes of use </a:t>
            </a:r>
            <a:r>
              <a:rPr lang="en-CA" sz="2800" b="1" dirty="0"/>
              <a:t>for health data; do these need to change (e.g. are we </a:t>
            </a:r>
            <a:r>
              <a:rPr lang="en-CA" sz="2800" b="1" dirty="0">
                <a:solidFill>
                  <a:schemeClr val="accent5"/>
                </a:solidFill>
              </a:rPr>
              <a:t>ready for AI </a:t>
            </a:r>
            <a:r>
              <a:rPr lang="en-CA" sz="2800" b="1" dirty="0"/>
              <a:t>and the need for large training data sets)?</a:t>
            </a:r>
          </a:p>
        </p:txBody>
      </p:sp>
      <p:sp>
        <p:nvSpPr>
          <p:cNvPr id="4" name="Slide Number Placeholder 3">
            <a:extLst>
              <a:ext uri="{FF2B5EF4-FFF2-40B4-BE49-F238E27FC236}">
                <a16:creationId xmlns:a16="http://schemas.microsoft.com/office/drawing/2014/main" id="{21844296-52B2-3317-EB5D-D3B9C96113B6}"/>
              </a:ext>
            </a:extLst>
          </p:cNvPr>
          <p:cNvSpPr>
            <a:spLocks noGrp="1"/>
          </p:cNvSpPr>
          <p:nvPr>
            <p:ph type="sldNum" sz="quarter" idx="12"/>
          </p:nvPr>
        </p:nvSpPr>
        <p:spPr/>
        <p:txBody>
          <a:bodyPr/>
          <a:lstStyle/>
          <a:p>
            <a:fld id="{6734F48E-A456-4E2F-B17E-509464F7A050}" type="slidenum">
              <a:rPr lang="en-CA" smtClean="0"/>
              <a:pPr/>
              <a:t>11</a:t>
            </a:fld>
            <a:endParaRPr lang="en-CA"/>
          </a:p>
        </p:txBody>
      </p:sp>
      <p:sp>
        <p:nvSpPr>
          <p:cNvPr id="5" name="TextBox 4">
            <a:extLst>
              <a:ext uri="{FF2B5EF4-FFF2-40B4-BE49-F238E27FC236}">
                <a16:creationId xmlns:a16="http://schemas.microsoft.com/office/drawing/2014/main" id="{CC7BCF4E-2B87-1AF8-812D-E05D65949EC1}"/>
              </a:ext>
            </a:extLst>
          </p:cNvPr>
          <p:cNvSpPr txBox="1"/>
          <p:nvPr/>
        </p:nvSpPr>
        <p:spPr>
          <a:xfrm>
            <a:off x="7315200" y="528604"/>
            <a:ext cx="3658374" cy="400110"/>
          </a:xfrm>
          <a:prstGeom prst="rect">
            <a:avLst/>
          </a:prstGeom>
          <a:noFill/>
        </p:spPr>
        <p:txBody>
          <a:bodyPr wrap="none" rtlCol="0">
            <a:spAutoFit/>
          </a:bodyPr>
          <a:lstStyle/>
          <a:p>
            <a:pPr algn="l"/>
            <a:r>
              <a:rPr lang="en-CA" sz="2000" dirty="0">
                <a:solidFill>
                  <a:schemeClr val="accent2"/>
                </a:solidFill>
              </a:rPr>
              <a:t>&lt;paste </a:t>
            </a:r>
            <a:r>
              <a:rPr lang="en-CA" sz="2000" dirty="0" err="1">
                <a:solidFill>
                  <a:schemeClr val="accent2"/>
                </a:solidFill>
              </a:rPr>
              <a:t>Googe</a:t>
            </a:r>
            <a:r>
              <a:rPr lang="en-CA" sz="2000" dirty="0">
                <a:solidFill>
                  <a:schemeClr val="accent2"/>
                </a:solidFill>
              </a:rPr>
              <a:t> Form link here&gt;</a:t>
            </a:r>
          </a:p>
        </p:txBody>
      </p:sp>
    </p:spTree>
    <p:extLst>
      <p:ext uri="{BB962C8B-B14F-4D97-AF65-F5344CB8AC3E}">
        <p14:creationId xmlns:p14="http://schemas.microsoft.com/office/powerpoint/2010/main" val="369156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7C6D2-59E3-4C8E-79DA-14F75B6143B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577DAF-1E5F-09DB-2C17-A5B28CF6A89D}"/>
              </a:ext>
            </a:extLst>
          </p:cNvPr>
          <p:cNvSpPr>
            <a:spLocks noGrp="1"/>
          </p:cNvSpPr>
          <p:nvPr>
            <p:ph type="sldNum" sz="quarter" idx="12"/>
          </p:nvPr>
        </p:nvSpPr>
        <p:spPr/>
        <p:txBody>
          <a:bodyPr/>
          <a:lstStyle/>
          <a:p>
            <a:fld id="{6734F48E-A456-4E2F-B17E-509464F7A050}" type="slidenum">
              <a:rPr lang="en-CA" smtClean="0"/>
              <a:pPr/>
              <a:t>12</a:t>
            </a:fld>
            <a:endParaRPr lang="en-CA"/>
          </a:p>
        </p:txBody>
      </p:sp>
      <p:sp>
        <p:nvSpPr>
          <p:cNvPr id="2" name="Content Placeholder 2">
            <a:extLst>
              <a:ext uri="{FF2B5EF4-FFF2-40B4-BE49-F238E27FC236}">
                <a16:creationId xmlns:a16="http://schemas.microsoft.com/office/drawing/2014/main" id="{9703BCD5-DAD4-1DF9-893F-B189AF43CF75}"/>
              </a:ext>
            </a:extLst>
          </p:cNvPr>
          <p:cNvSpPr txBox="1">
            <a:spLocks/>
          </p:cNvSpPr>
          <p:nvPr/>
        </p:nvSpPr>
        <p:spPr>
          <a:xfrm>
            <a:off x="834480" y="1954560"/>
            <a:ext cx="9577064"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would we typically expect to be the </a:t>
            </a:r>
            <a:r>
              <a:rPr lang="en-CA" sz="4800" b="1" dirty="0">
                <a:solidFill>
                  <a:schemeClr val="accent5"/>
                </a:solidFill>
                <a:latin typeface="+mn-lt"/>
              </a:rPr>
              <a:t>policy</a:t>
            </a:r>
            <a:r>
              <a:rPr lang="en-CA" sz="4800" b="1" dirty="0">
                <a:latin typeface="+mn-lt"/>
              </a:rPr>
              <a:t> basis related to </a:t>
            </a:r>
            <a:r>
              <a:rPr lang="en-CA" sz="4800" b="1" dirty="0">
                <a:solidFill>
                  <a:schemeClr val="accent5"/>
                </a:solidFill>
                <a:latin typeface="+mn-lt"/>
              </a:rPr>
              <a:t>person-centric</a:t>
            </a:r>
            <a:r>
              <a:rPr lang="en-CA" sz="4800" b="1" dirty="0">
                <a:latin typeface="+mn-lt"/>
              </a:rPr>
              <a:t> health data </a:t>
            </a:r>
            <a:r>
              <a:rPr lang="en-CA" sz="4800" b="1" u="sng" dirty="0">
                <a:solidFill>
                  <a:schemeClr val="accent5"/>
                </a:solidFill>
                <a:latin typeface="+mn-lt"/>
              </a:rPr>
              <a:t>sharing</a:t>
            </a:r>
            <a:r>
              <a:rPr lang="en-CA" sz="4800" b="1" dirty="0">
                <a:latin typeface="+mn-lt"/>
              </a:rPr>
              <a:t>?</a:t>
            </a:r>
            <a:endParaRPr lang="en-CA" sz="4800" dirty="0">
              <a:latin typeface="+mn-lt"/>
            </a:endParaRPr>
          </a:p>
        </p:txBody>
      </p:sp>
      <p:pic>
        <p:nvPicPr>
          <p:cNvPr id="3" name="Graphic 2">
            <a:extLst>
              <a:ext uri="{FF2B5EF4-FFF2-40B4-BE49-F238E27FC236}">
                <a16:creationId xmlns:a16="http://schemas.microsoft.com/office/drawing/2014/main" id="{7C7E7951-9723-6BBD-B85E-3A78F4966B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239939" y="3207004"/>
            <a:ext cx="3339957" cy="4494895"/>
          </a:xfrm>
          <a:prstGeom prst="rect">
            <a:avLst/>
          </a:prstGeom>
        </p:spPr>
      </p:pic>
    </p:spTree>
    <p:extLst>
      <p:ext uri="{BB962C8B-B14F-4D97-AF65-F5344CB8AC3E}">
        <p14:creationId xmlns:p14="http://schemas.microsoft.com/office/powerpoint/2010/main" val="152666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701EC9-C052-D541-5C44-A5779B584704}"/>
              </a:ext>
            </a:extLst>
          </p:cNvPr>
          <p:cNvSpPr>
            <a:spLocks noGrp="1"/>
          </p:cNvSpPr>
          <p:nvPr>
            <p:ph type="title"/>
          </p:nvPr>
        </p:nvSpPr>
        <p:spPr/>
        <p:txBody>
          <a:bodyPr/>
          <a:lstStyle/>
          <a:p>
            <a:r>
              <a:rPr lang="en-CA" dirty="0"/>
              <a:t>DATA SHARING</a:t>
            </a:r>
          </a:p>
        </p:txBody>
      </p:sp>
      <p:sp>
        <p:nvSpPr>
          <p:cNvPr id="4" name="Slide Number Placeholder 3">
            <a:extLst>
              <a:ext uri="{FF2B5EF4-FFF2-40B4-BE49-F238E27FC236}">
                <a16:creationId xmlns:a16="http://schemas.microsoft.com/office/drawing/2014/main" id="{E9815B41-B595-7938-CF00-8DB77ABD2609}"/>
              </a:ext>
            </a:extLst>
          </p:cNvPr>
          <p:cNvSpPr>
            <a:spLocks noGrp="1"/>
          </p:cNvSpPr>
          <p:nvPr>
            <p:ph type="sldNum" sz="quarter" idx="12"/>
          </p:nvPr>
        </p:nvSpPr>
        <p:spPr/>
        <p:txBody>
          <a:bodyPr/>
          <a:lstStyle/>
          <a:p>
            <a:fld id="{6734F48E-A456-4E2F-B17E-509464F7A050}" type="slidenum">
              <a:rPr lang="en-CA" smtClean="0"/>
              <a:pPr/>
              <a:t>13</a:t>
            </a:fld>
            <a:endParaRPr lang="en-CA"/>
          </a:p>
        </p:txBody>
      </p:sp>
      <p:pic>
        <p:nvPicPr>
          <p:cNvPr id="6" name="Picture 5">
            <a:extLst>
              <a:ext uri="{FF2B5EF4-FFF2-40B4-BE49-F238E27FC236}">
                <a16:creationId xmlns:a16="http://schemas.microsoft.com/office/drawing/2014/main" id="{78985455-67E1-4A52-8105-79AE9D647E7E}"/>
              </a:ext>
            </a:extLst>
          </p:cNvPr>
          <p:cNvPicPr>
            <a:picLocks noChangeAspect="1"/>
          </p:cNvPicPr>
          <p:nvPr/>
        </p:nvPicPr>
        <p:blipFill>
          <a:blip r:embed="rId2"/>
          <a:stretch>
            <a:fillRect/>
          </a:stretch>
        </p:blipFill>
        <p:spPr>
          <a:xfrm>
            <a:off x="2202632" y="1306488"/>
            <a:ext cx="10657210" cy="6197578"/>
          </a:xfrm>
          <a:prstGeom prst="rect">
            <a:avLst/>
          </a:prstGeom>
        </p:spPr>
      </p:pic>
    </p:spTree>
    <p:extLst>
      <p:ext uri="{BB962C8B-B14F-4D97-AF65-F5344CB8AC3E}">
        <p14:creationId xmlns:p14="http://schemas.microsoft.com/office/powerpoint/2010/main" val="49773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D9B2A-46C0-95DD-EC10-9F0EAC70DEAD}"/>
              </a:ext>
            </a:extLst>
          </p:cNvPr>
          <p:cNvSpPr>
            <a:spLocks noGrp="1"/>
          </p:cNvSpPr>
          <p:nvPr>
            <p:ph type="title"/>
          </p:nvPr>
        </p:nvSpPr>
        <p:spPr/>
        <p:txBody>
          <a:bodyPr/>
          <a:lstStyle/>
          <a:p>
            <a:r>
              <a:rPr lang="en-CA" dirty="0"/>
              <a:t>DATA SHARING</a:t>
            </a:r>
            <a:r>
              <a:rPr lang="en-CA" b="1" dirty="0"/>
              <a:t> POLICY OPTIONS</a:t>
            </a:r>
          </a:p>
        </p:txBody>
      </p:sp>
      <p:sp>
        <p:nvSpPr>
          <p:cNvPr id="5" name="Content Placeholder 4">
            <a:extLst>
              <a:ext uri="{FF2B5EF4-FFF2-40B4-BE49-F238E27FC236}">
                <a16:creationId xmlns:a16="http://schemas.microsoft.com/office/drawing/2014/main" id="{7660B1B7-D9E6-2FBB-9827-05E0953BD792}"/>
              </a:ext>
            </a:extLst>
          </p:cNvPr>
          <p:cNvSpPr>
            <a:spLocks noGrp="1"/>
          </p:cNvSpPr>
          <p:nvPr>
            <p:ph idx="1"/>
          </p:nvPr>
        </p:nvSpPr>
        <p:spPr>
          <a:xfrm>
            <a:off x="731520" y="1920243"/>
            <a:ext cx="13496448" cy="5431155"/>
          </a:xfrm>
        </p:spPr>
        <p:txBody>
          <a:bodyPr>
            <a:noAutofit/>
          </a:bodyPr>
          <a:lstStyle/>
          <a:p>
            <a:pPr>
              <a:lnSpc>
                <a:spcPts val="3480"/>
              </a:lnSpc>
            </a:pPr>
            <a:r>
              <a:rPr lang="en-CA" sz="2400" b="1" dirty="0"/>
              <a:t>Opt-in – a client must explicitly give informed consent. Without this consent, their health data </a:t>
            </a:r>
            <a:r>
              <a:rPr lang="en-CA" sz="2400" b="1" dirty="0">
                <a:solidFill>
                  <a:schemeClr val="accent5"/>
                </a:solidFill>
              </a:rPr>
              <a:t>is </a:t>
            </a:r>
            <a:r>
              <a:rPr lang="en-CA" sz="2400" b="1" u="sng" dirty="0">
                <a:solidFill>
                  <a:schemeClr val="accent5"/>
                </a:solidFill>
              </a:rPr>
              <a:t>not</a:t>
            </a:r>
            <a:r>
              <a:rPr lang="en-CA" sz="2400" b="1" dirty="0">
                <a:solidFill>
                  <a:schemeClr val="accent5"/>
                </a:solidFill>
              </a:rPr>
              <a:t> shared</a:t>
            </a:r>
            <a:r>
              <a:rPr lang="en-CA" sz="2400" b="1" dirty="0"/>
              <a:t>.</a:t>
            </a:r>
          </a:p>
          <a:p>
            <a:pPr>
              <a:lnSpc>
                <a:spcPts val="3480"/>
              </a:lnSpc>
            </a:pPr>
            <a:r>
              <a:rPr lang="en-CA" sz="2400" b="1" dirty="0"/>
              <a:t>Opt-out – unless a client explicitly withdraws their consent, their health data </a:t>
            </a:r>
            <a:r>
              <a:rPr lang="en-CA" sz="2400" b="1" u="sng" dirty="0">
                <a:solidFill>
                  <a:schemeClr val="accent5"/>
                </a:solidFill>
              </a:rPr>
              <a:t>is</a:t>
            </a:r>
            <a:r>
              <a:rPr lang="en-CA" sz="2400" b="1" dirty="0">
                <a:solidFill>
                  <a:schemeClr val="accent5"/>
                </a:solidFill>
              </a:rPr>
              <a:t> shared</a:t>
            </a:r>
            <a:r>
              <a:rPr lang="en-CA" sz="2400" b="1" dirty="0"/>
              <a:t>.</a:t>
            </a:r>
          </a:p>
          <a:p>
            <a:pPr>
              <a:lnSpc>
                <a:spcPts val="3480"/>
              </a:lnSpc>
            </a:pPr>
            <a:r>
              <a:rPr lang="en-CA" sz="2400" b="1" dirty="0"/>
              <a:t>BTG – a care provider may, with explicit reasons given and logged, </a:t>
            </a:r>
            <a:r>
              <a:rPr lang="en-CA" sz="2400" b="1" dirty="0">
                <a:solidFill>
                  <a:schemeClr val="accent5"/>
                </a:solidFill>
              </a:rPr>
              <a:t>override</a:t>
            </a:r>
            <a:r>
              <a:rPr lang="en-CA" sz="2400" b="1" dirty="0"/>
              <a:t> the client’s consent option (“break the glass”).</a:t>
            </a:r>
          </a:p>
          <a:p>
            <a:pPr>
              <a:lnSpc>
                <a:spcPts val="3480"/>
              </a:lnSpc>
            </a:pPr>
            <a:r>
              <a:rPr lang="en-CA" sz="2400" b="1" dirty="0"/>
              <a:t>Circle of Care – the </a:t>
            </a:r>
            <a:r>
              <a:rPr lang="en-CA" sz="2400" b="1" dirty="0">
                <a:solidFill>
                  <a:schemeClr val="accent5"/>
                </a:solidFill>
              </a:rPr>
              <a:t>scope</a:t>
            </a:r>
            <a:r>
              <a:rPr lang="en-CA" sz="2400" b="1" dirty="0"/>
              <a:t> of a client’s consent is applied to care </a:t>
            </a:r>
            <a:r>
              <a:rPr lang="en-CA" sz="2400" b="1" dirty="0">
                <a:solidFill>
                  <a:schemeClr val="accent5"/>
                </a:solidFill>
              </a:rPr>
              <a:t>providers</a:t>
            </a:r>
            <a:r>
              <a:rPr lang="en-CA" sz="2400" b="1" dirty="0"/>
              <a:t> in their circle of care. This circle can be broadly defined (entire care network) or narrowly (explicit list of care providers).</a:t>
            </a:r>
          </a:p>
          <a:p>
            <a:pPr>
              <a:lnSpc>
                <a:spcPts val="3480"/>
              </a:lnSpc>
            </a:pPr>
            <a:r>
              <a:rPr lang="en-CA" sz="2400" b="1" dirty="0"/>
              <a:t>Purpose of Use – the </a:t>
            </a:r>
            <a:r>
              <a:rPr lang="en-CA" sz="2400" b="1" dirty="0">
                <a:solidFill>
                  <a:schemeClr val="accent5"/>
                </a:solidFill>
              </a:rPr>
              <a:t>scope</a:t>
            </a:r>
            <a:r>
              <a:rPr lang="en-CA" sz="2400" b="1" dirty="0"/>
              <a:t> of a client’s consent will apply to select </a:t>
            </a:r>
            <a:r>
              <a:rPr lang="en-CA" sz="2400" b="1" dirty="0">
                <a:solidFill>
                  <a:schemeClr val="accent5"/>
                </a:solidFill>
              </a:rPr>
              <a:t>purposes</a:t>
            </a:r>
            <a:r>
              <a:rPr lang="en-CA" sz="2400" b="1" dirty="0"/>
              <a:t>. Commonly, </a:t>
            </a:r>
            <a:r>
              <a:rPr lang="en-CA" sz="2400" b="1" dirty="0">
                <a:solidFill>
                  <a:schemeClr val="accent5"/>
                </a:solidFill>
              </a:rPr>
              <a:t>care delivery </a:t>
            </a:r>
            <a:r>
              <a:rPr lang="en-CA" sz="2400" b="1" dirty="0"/>
              <a:t>is the only permitted use unless other purposes are specifically consented to (e.g. clinical trial, research, etc.).</a:t>
            </a:r>
          </a:p>
        </p:txBody>
      </p:sp>
      <p:sp>
        <p:nvSpPr>
          <p:cNvPr id="3" name="Slide Number Placeholder 2">
            <a:extLst>
              <a:ext uri="{FF2B5EF4-FFF2-40B4-BE49-F238E27FC236}">
                <a16:creationId xmlns:a16="http://schemas.microsoft.com/office/drawing/2014/main" id="{B841C071-8C5B-EFFC-91F8-026CC006AC48}"/>
              </a:ext>
            </a:extLst>
          </p:cNvPr>
          <p:cNvSpPr>
            <a:spLocks noGrp="1"/>
          </p:cNvSpPr>
          <p:nvPr>
            <p:ph type="sldNum" sz="quarter" idx="12"/>
          </p:nvPr>
        </p:nvSpPr>
        <p:spPr/>
        <p:txBody>
          <a:bodyPr/>
          <a:lstStyle/>
          <a:p>
            <a:fld id="{6734F48E-A456-4E2F-B17E-509464F7A050}" type="slidenum">
              <a:rPr lang="en-CA" smtClean="0"/>
              <a:pPr/>
              <a:t>14</a:t>
            </a:fld>
            <a:endParaRPr lang="en-CA"/>
          </a:p>
        </p:txBody>
      </p:sp>
    </p:spTree>
    <p:extLst>
      <p:ext uri="{BB962C8B-B14F-4D97-AF65-F5344CB8AC3E}">
        <p14:creationId xmlns:p14="http://schemas.microsoft.com/office/powerpoint/2010/main" val="3584101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FC3A52-58AB-8A9F-64B9-AC6B8F5FDBD5}"/>
              </a:ext>
            </a:extLst>
          </p:cNvPr>
          <p:cNvSpPr>
            <a:spLocks noGrp="1"/>
          </p:cNvSpPr>
          <p:nvPr>
            <p:ph type="title"/>
          </p:nvPr>
        </p:nvSpPr>
        <p:spPr/>
        <p:txBody>
          <a:bodyPr/>
          <a:lstStyle/>
          <a:p>
            <a:r>
              <a:rPr lang="en-CA" dirty="0"/>
              <a:t>DATA SHARING</a:t>
            </a:r>
            <a:r>
              <a:rPr lang="en-CA" b="1" dirty="0"/>
              <a:t> RECOMMENDATION</a:t>
            </a:r>
          </a:p>
        </p:txBody>
      </p:sp>
      <p:sp>
        <p:nvSpPr>
          <p:cNvPr id="5" name="Content Placeholder 4">
            <a:extLst>
              <a:ext uri="{FF2B5EF4-FFF2-40B4-BE49-F238E27FC236}">
                <a16:creationId xmlns:a16="http://schemas.microsoft.com/office/drawing/2014/main" id="{3D80FC44-F3BF-7770-9905-3CF9FBAC7A42}"/>
              </a:ext>
            </a:extLst>
          </p:cNvPr>
          <p:cNvSpPr>
            <a:spLocks noGrp="1"/>
          </p:cNvSpPr>
          <p:nvPr>
            <p:ph idx="1"/>
          </p:nvPr>
        </p:nvSpPr>
        <p:spPr>
          <a:xfrm>
            <a:off x="731520" y="1920243"/>
            <a:ext cx="12560344" cy="5431155"/>
          </a:xfrm>
        </p:spPr>
        <p:txBody>
          <a:bodyPr>
            <a:normAutofit/>
          </a:bodyPr>
          <a:lstStyle/>
          <a:p>
            <a:pPr>
              <a:lnSpc>
                <a:spcPts val="3480"/>
              </a:lnSpc>
            </a:pPr>
            <a:r>
              <a:rPr lang="en-CA" sz="2400" b="1" dirty="0"/>
              <a:t>For </a:t>
            </a:r>
            <a:r>
              <a:rPr lang="en-CA" sz="2400" b="1" i="1" dirty="0">
                <a:solidFill>
                  <a:schemeClr val="accent5"/>
                </a:solidFill>
              </a:rPr>
              <a:t>implementability</a:t>
            </a:r>
            <a:r>
              <a:rPr lang="en-CA" sz="2400" b="1" dirty="0"/>
              <a:t>, an </a:t>
            </a:r>
            <a:r>
              <a:rPr lang="en-CA" sz="2400" b="1" dirty="0">
                <a:solidFill>
                  <a:schemeClr val="accent5"/>
                </a:solidFill>
              </a:rPr>
              <a:t>opt-out/</a:t>
            </a:r>
            <a:r>
              <a:rPr lang="en-CA" sz="2400" b="1" u="sng" dirty="0">
                <a:solidFill>
                  <a:schemeClr val="accent5"/>
                </a:solidFill>
              </a:rPr>
              <a:t>no</a:t>
            </a:r>
            <a:r>
              <a:rPr lang="en-CA" sz="2400" b="1" dirty="0">
                <a:solidFill>
                  <a:schemeClr val="accent5"/>
                </a:solidFill>
              </a:rPr>
              <a:t>-BTG/whole-network/care-purpose </a:t>
            </a:r>
            <a:r>
              <a:rPr lang="en-CA" sz="2400" b="1" dirty="0"/>
              <a:t>consent policy is </a:t>
            </a:r>
            <a:r>
              <a:rPr lang="en-CA" sz="2400" b="1" i="1" dirty="0">
                <a:solidFill>
                  <a:schemeClr val="accent5"/>
                </a:solidFill>
              </a:rPr>
              <a:t>highly</a:t>
            </a:r>
            <a:r>
              <a:rPr lang="en-CA" sz="2400" b="1" i="1" dirty="0"/>
              <a:t> </a:t>
            </a:r>
            <a:r>
              <a:rPr lang="en-CA" sz="2400" b="1" dirty="0"/>
              <a:t>recommended:</a:t>
            </a:r>
          </a:p>
          <a:p>
            <a:pPr lvl="1">
              <a:lnSpc>
                <a:spcPts val="3480"/>
              </a:lnSpc>
            </a:pPr>
            <a:r>
              <a:rPr lang="en-CA" sz="2400" b="1" dirty="0"/>
              <a:t>By default, a patient’s data </a:t>
            </a:r>
            <a:r>
              <a:rPr lang="en-CA" sz="2400" b="1" u="sng" dirty="0">
                <a:solidFill>
                  <a:schemeClr val="accent5"/>
                </a:solidFill>
              </a:rPr>
              <a:t>will</a:t>
            </a:r>
            <a:r>
              <a:rPr lang="en-CA" sz="2400" b="1" dirty="0">
                <a:solidFill>
                  <a:schemeClr val="accent5"/>
                </a:solidFill>
              </a:rPr>
              <a:t> be shared </a:t>
            </a:r>
            <a:r>
              <a:rPr lang="en-CA" sz="2400" b="1" dirty="0"/>
              <a:t>within the </a:t>
            </a:r>
            <a:r>
              <a:rPr lang="en-CA" sz="2400" b="1" dirty="0">
                <a:solidFill>
                  <a:schemeClr val="accent5"/>
                </a:solidFill>
              </a:rPr>
              <a:t>entire</a:t>
            </a:r>
            <a:r>
              <a:rPr lang="en-CA" sz="2400" b="1" dirty="0"/>
              <a:t> care delivery network for the </a:t>
            </a:r>
            <a:r>
              <a:rPr lang="en-CA" sz="2400" b="1" dirty="0">
                <a:solidFill>
                  <a:schemeClr val="accent5"/>
                </a:solidFill>
              </a:rPr>
              <a:t>purpose</a:t>
            </a:r>
            <a:r>
              <a:rPr lang="en-CA" sz="2400" b="1" dirty="0"/>
              <a:t> of </a:t>
            </a:r>
            <a:r>
              <a:rPr lang="en-CA" sz="2400" b="1" dirty="0">
                <a:solidFill>
                  <a:schemeClr val="accent5"/>
                </a:solidFill>
              </a:rPr>
              <a:t>delivering care </a:t>
            </a:r>
            <a:r>
              <a:rPr lang="en-CA" sz="2400" b="1" dirty="0"/>
              <a:t>with </a:t>
            </a:r>
            <a:r>
              <a:rPr lang="en-CA" sz="2400" b="1" dirty="0">
                <a:solidFill>
                  <a:schemeClr val="accent5"/>
                </a:solidFill>
              </a:rPr>
              <a:t>no</a:t>
            </a:r>
            <a:r>
              <a:rPr lang="en-CA" sz="2400" b="1" dirty="0"/>
              <a:t> overrides.</a:t>
            </a:r>
          </a:p>
          <a:p>
            <a:pPr lvl="1">
              <a:lnSpc>
                <a:spcPts val="3480"/>
              </a:lnSpc>
            </a:pPr>
            <a:r>
              <a:rPr lang="en-CA" sz="2400" b="1" dirty="0"/>
              <a:t>A person </a:t>
            </a:r>
            <a:r>
              <a:rPr lang="en-CA" sz="2400" b="1" u="sng" dirty="0">
                <a:solidFill>
                  <a:schemeClr val="accent5"/>
                </a:solidFill>
              </a:rPr>
              <a:t>must</a:t>
            </a:r>
            <a:r>
              <a:rPr lang="en-CA" sz="2400" b="1" dirty="0"/>
              <a:t> have the right to </a:t>
            </a:r>
            <a:r>
              <a:rPr lang="en-CA" sz="2400" b="1" dirty="0">
                <a:solidFill>
                  <a:schemeClr val="accent5"/>
                </a:solidFill>
              </a:rPr>
              <a:t>withdraw</a:t>
            </a:r>
            <a:r>
              <a:rPr lang="en-CA" sz="2400" b="1" dirty="0"/>
              <a:t> their consent to have their data </a:t>
            </a:r>
            <a:r>
              <a:rPr lang="en-CA" sz="2400" b="1" dirty="0">
                <a:solidFill>
                  <a:schemeClr val="accent5"/>
                </a:solidFill>
              </a:rPr>
              <a:t>shared</a:t>
            </a:r>
            <a:r>
              <a:rPr lang="en-CA" sz="2400" b="1" dirty="0"/>
              <a:t>. They </a:t>
            </a:r>
            <a:r>
              <a:rPr lang="en-CA" sz="2400" b="1" i="1" dirty="0">
                <a:solidFill>
                  <a:schemeClr val="accent5"/>
                </a:solidFill>
              </a:rPr>
              <a:t>cannot</a:t>
            </a:r>
            <a:r>
              <a:rPr lang="en-CA" sz="2400" b="1" dirty="0">
                <a:solidFill>
                  <a:schemeClr val="accent5"/>
                </a:solidFill>
              </a:rPr>
              <a:t> withdraw </a:t>
            </a:r>
            <a:r>
              <a:rPr lang="en-CA" sz="2400" b="1" dirty="0"/>
              <a:t>their consent to have their data </a:t>
            </a:r>
            <a:r>
              <a:rPr lang="en-CA" sz="2400" b="1" dirty="0">
                <a:solidFill>
                  <a:schemeClr val="accent5"/>
                </a:solidFill>
              </a:rPr>
              <a:t>collected</a:t>
            </a:r>
            <a:r>
              <a:rPr lang="en-CA" sz="2400" b="1" dirty="0"/>
              <a:t>.</a:t>
            </a:r>
          </a:p>
          <a:p>
            <a:pPr>
              <a:lnSpc>
                <a:spcPts val="3480"/>
              </a:lnSpc>
            </a:pPr>
            <a:r>
              <a:rPr lang="en-CA" sz="2400" b="1" dirty="0"/>
              <a:t>As a matter of </a:t>
            </a:r>
            <a:r>
              <a:rPr lang="en-CA" sz="2400" b="1" dirty="0">
                <a:solidFill>
                  <a:schemeClr val="accent5"/>
                </a:solidFill>
              </a:rPr>
              <a:t>governance</a:t>
            </a:r>
            <a:r>
              <a:rPr lang="en-CA" sz="2400" b="1" dirty="0"/>
              <a:t>, and to fulfill its fiduciary duties, the MOH (via the HIE) should be legislated as a </a:t>
            </a:r>
            <a:r>
              <a:rPr lang="en-CA" sz="2400" b="1" dirty="0">
                <a:solidFill>
                  <a:schemeClr val="accent5"/>
                </a:solidFill>
              </a:rPr>
              <a:t>mandatory</a:t>
            </a:r>
            <a:r>
              <a:rPr lang="en-CA" sz="2400" b="1" dirty="0"/>
              <a:t> custodian.</a:t>
            </a:r>
          </a:p>
          <a:p>
            <a:pPr>
              <a:lnSpc>
                <a:spcPts val="3480"/>
              </a:lnSpc>
            </a:pPr>
            <a:r>
              <a:rPr lang="en-CA" sz="2400" b="1" dirty="0"/>
              <a:t>By </a:t>
            </a:r>
            <a:r>
              <a:rPr lang="en-CA" sz="2400" b="1" dirty="0">
                <a:solidFill>
                  <a:schemeClr val="accent5"/>
                </a:solidFill>
              </a:rPr>
              <a:t>default</a:t>
            </a:r>
            <a:r>
              <a:rPr lang="en-CA" sz="2400" b="1" dirty="0"/>
              <a:t>, and with only a few exceptions, a Custodian should permit a person to have access to </a:t>
            </a:r>
            <a:r>
              <a:rPr lang="en-CA" sz="2400" b="1" dirty="0">
                <a:solidFill>
                  <a:schemeClr val="accent5"/>
                </a:solidFill>
              </a:rPr>
              <a:t>their </a:t>
            </a:r>
            <a:r>
              <a:rPr lang="en-CA" sz="2400" b="1" u="sng" dirty="0">
                <a:solidFill>
                  <a:schemeClr val="accent5"/>
                </a:solidFill>
              </a:rPr>
              <a:t>own</a:t>
            </a:r>
            <a:r>
              <a:rPr lang="en-CA" sz="2400" b="1" dirty="0">
                <a:solidFill>
                  <a:schemeClr val="accent5"/>
                </a:solidFill>
              </a:rPr>
              <a:t> </a:t>
            </a:r>
            <a:r>
              <a:rPr lang="en-CA" sz="2400" b="1" dirty="0"/>
              <a:t>health data.</a:t>
            </a:r>
          </a:p>
        </p:txBody>
      </p:sp>
      <p:sp>
        <p:nvSpPr>
          <p:cNvPr id="3" name="Slide Number Placeholder 2">
            <a:extLst>
              <a:ext uri="{FF2B5EF4-FFF2-40B4-BE49-F238E27FC236}">
                <a16:creationId xmlns:a16="http://schemas.microsoft.com/office/drawing/2014/main" id="{C9B11870-5892-7264-52F4-CAE94D0F49E7}"/>
              </a:ext>
            </a:extLst>
          </p:cNvPr>
          <p:cNvSpPr>
            <a:spLocks noGrp="1"/>
          </p:cNvSpPr>
          <p:nvPr>
            <p:ph type="sldNum" sz="quarter" idx="12"/>
          </p:nvPr>
        </p:nvSpPr>
        <p:spPr/>
        <p:txBody>
          <a:bodyPr/>
          <a:lstStyle/>
          <a:p>
            <a:fld id="{6734F48E-A456-4E2F-B17E-509464F7A050}" type="slidenum">
              <a:rPr lang="en-CA" smtClean="0"/>
              <a:pPr/>
              <a:t>15</a:t>
            </a:fld>
            <a:endParaRPr lang="en-CA"/>
          </a:p>
        </p:txBody>
      </p:sp>
    </p:spTree>
    <p:extLst>
      <p:ext uri="{BB962C8B-B14F-4D97-AF65-F5344CB8AC3E}">
        <p14:creationId xmlns:p14="http://schemas.microsoft.com/office/powerpoint/2010/main" val="1261386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5F302798-87A7-22CA-FD67-249E9190D52F}"/>
              </a:ext>
            </a:extLst>
          </p:cNvPr>
          <p:cNvSpPr/>
          <p:nvPr/>
        </p:nvSpPr>
        <p:spPr>
          <a:xfrm>
            <a:off x="9374048" y="2812117"/>
            <a:ext cx="3413760" cy="3456384"/>
          </a:xfrm>
          <a:prstGeom prst="cloud">
            <a:avLst/>
          </a:prstGeom>
          <a:solidFill>
            <a:schemeClr val="bg1"/>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Title 4">
            <a:extLst>
              <a:ext uri="{FF2B5EF4-FFF2-40B4-BE49-F238E27FC236}">
                <a16:creationId xmlns:a16="http://schemas.microsoft.com/office/drawing/2014/main" id="{E3701EC9-C052-D541-5C44-A5779B584704}"/>
              </a:ext>
            </a:extLst>
          </p:cNvPr>
          <p:cNvSpPr>
            <a:spLocks noGrp="1"/>
          </p:cNvSpPr>
          <p:nvPr>
            <p:ph type="title"/>
          </p:nvPr>
        </p:nvSpPr>
        <p:spPr/>
        <p:txBody>
          <a:bodyPr/>
          <a:lstStyle/>
          <a:p>
            <a:r>
              <a:rPr lang="en-CA" dirty="0"/>
              <a:t>DATA </a:t>
            </a:r>
            <a:r>
              <a:rPr lang="en-CA" b="1" dirty="0"/>
              <a:t>SHARING</a:t>
            </a:r>
          </a:p>
        </p:txBody>
      </p:sp>
      <p:sp>
        <p:nvSpPr>
          <p:cNvPr id="4" name="Slide Number Placeholder 3">
            <a:extLst>
              <a:ext uri="{FF2B5EF4-FFF2-40B4-BE49-F238E27FC236}">
                <a16:creationId xmlns:a16="http://schemas.microsoft.com/office/drawing/2014/main" id="{E9815B41-B595-7938-CF00-8DB77ABD2609}"/>
              </a:ext>
            </a:extLst>
          </p:cNvPr>
          <p:cNvSpPr>
            <a:spLocks noGrp="1"/>
          </p:cNvSpPr>
          <p:nvPr>
            <p:ph type="sldNum" sz="quarter" idx="12"/>
          </p:nvPr>
        </p:nvSpPr>
        <p:spPr/>
        <p:txBody>
          <a:bodyPr/>
          <a:lstStyle/>
          <a:p>
            <a:fld id="{6734F48E-A456-4E2F-B17E-509464F7A050}" type="slidenum">
              <a:rPr lang="en-CA" smtClean="0"/>
              <a:pPr/>
              <a:t>16</a:t>
            </a:fld>
            <a:endParaRPr lang="en-CA"/>
          </a:p>
        </p:txBody>
      </p:sp>
      <p:pic>
        <p:nvPicPr>
          <p:cNvPr id="6" name="Picture 5">
            <a:extLst>
              <a:ext uri="{FF2B5EF4-FFF2-40B4-BE49-F238E27FC236}">
                <a16:creationId xmlns:a16="http://schemas.microsoft.com/office/drawing/2014/main" id="{78985455-67E1-4A52-8105-79AE9D647E7E}"/>
              </a:ext>
            </a:extLst>
          </p:cNvPr>
          <p:cNvPicPr>
            <a:picLocks noChangeAspect="1"/>
          </p:cNvPicPr>
          <p:nvPr/>
        </p:nvPicPr>
        <p:blipFill>
          <a:blip r:embed="rId2"/>
          <a:stretch>
            <a:fillRect/>
          </a:stretch>
        </p:blipFill>
        <p:spPr>
          <a:xfrm>
            <a:off x="1698576" y="1251973"/>
            <a:ext cx="10657210" cy="6197578"/>
          </a:xfrm>
          <a:prstGeom prst="rect">
            <a:avLst/>
          </a:prstGeom>
        </p:spPr>
      </p:pic>
      <p:sp>
        <p:nvSpPr>
          <p:cNvPr id="8" name="TextBox 7">
            <a:extLst>
              <a:ext uri="{FF2B5EF4-FFF2-40B4-BE49-F238E27FC236}">
                <a16:creationId xmlns:a16="http://schemas.microsoft.com/office/drawing/2014/main" id="{DDF8171E-2ACD-E8B8-E29C-645F3CF6A79C}"/>
              </a:ext>
            </a:extLst>
          </p:cNvPr>
          <p:cNvSpPr txBox="1"/>
          <p:nvPr/>
        </p:nvSpPr>
        <p:spPr>
          <a:xfrm>
            <a:off x="12826771" y="3996819"/>
            <a:ext cx="1092800" cy="707886"/>
          </a:xfrm>
          <a:prstGeom prst="rect">
            <a:avLst/>
          </a:prstGeom>
          <a:noFill/>
        </p:spPr>
        <p:txBody>
          <a:bodyPr wrap="none" rtlCol="0">
            <a:spAutoFit/>
          </a:bodyPr>
          <a:lstStyle/>
          <a:p>
            <a:pPr algn="l"/>
            <a:r>
              <a:rPr lang="en-CA" sz="2000" b="1" dirty="0">
                <a:solidFill>
                  <a:schemeClr val="accent1">
                    <a:lumMod val="60000"/>
                    <a:lumOff val="40000"/>
                  </a:schemeClr>
                </a:solidFill>
              </a:rPr>
              <a:t>National</a:t>
            </a:r>
          </a:p>
          <a:p>
            <a:pPr algn="l"/>
            <a:r>
              <a:rPr lang="en-CA" sz="2000" b="1" dirty="0">
                <a:solidFill>
                  <a:schemeClr val="accent1">
                    <a:lumMod val="60000"/>
                    <a:lumOff val="40000"/>
                  </a:schemeClr>
                </a:solidFill>
              </a:rPr>
              <a:t>HIE</a:t>
            </a:r>
          </a:p>
        </p:txBody>
      </p:sp>
      <p:sp>
        <p:nvSpPr>
          <p:cNvPr id="2" name="Speech Bubble: Rectangle 1">
            <a:extLst>
              <a:ext uri="{FF2B5EF4-FFF2-40B4-BE49-F238E27FC236}">
                <a16:creationId xmlns:a16="http://schemas.microsoft.com/office/drawing/2014/main" id="{822F4CD5-3346-6FD5-49B2-9364CDA9336B}"/>
              </a:ext>
            </a:extLst>
          </p:cNvPr>
          <p:cNvSpPr/>
          <p:nvPr/>
        </p:nvSpPr>
        <p:spPr>
          <a:xfrm>
            <a:off x="442703" y="5676831"/>
            <a:ext cx="3702577" cy="1772481"/>
          </a:xfrm>
          <a:prstGeom prst="wedgeRectCallout">
            <a:avLst>
              <a:gd name="adj1" fmla="val 125515"/>
              <a:gd name="adj2" fmla="val -12623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dirty="0">
                <a:solidFill>
                  <a:schemeClr val="tx2"/>
                </a:solidFill>
              </a:rPr>
              <a:t>To support care </a:t>
            </a:r>
            <a:r>
              <a:rPr lang="en-CA" sz="1800" b="1" dirty="0">
                <a:solidFill>
                  <a:schemeClr val="accent5"/>
                </a:solidFill>
              </a:rPr>
              <a:t>quality</a:t>
            </a:r>
            <a:r>
              <a:rPr lang="en-CA" sz="1800" dirty="0">
                <a:solidFill>
                  <a:schemeClr val="tx2"/>
                </a:solidFill>
              </a:rPr>
              <a:t> and patient </a:t>
            </a:r>
            <a:r>
              <a:rPr lang="en-CA" sz="1800" b="1" dirty="0">
                <a:solidFill>
                  <a:schemeClr val="accent5"/>
                </a:solidFill>
              </a:rPr>
              <a:t>safety</a:t>
            </a:r>
            <a:r>
              <a:rPr lang="en-CA" sz="1800" dirty="0">
                <a:solidFill>
                  <a:schemeClr val="tx2"/>
                </a:solidFill>
              </a:rPr>
              <a:t>, the recommended </a:t>
            </a:r>
            <a:r>
              <a:rPr lang="en-CA" sz="1800" b="1" dirty="0">
                <a:solidFill>
                  <a:schemeClr val="accent5"/>
                </a:solidFill>
              </a:rPr>
              <a:t>default</a:t>
            </a:r>
            <a:r>
              <a:rPr lang="en-CA" sz="1800" dirty="0">
                <a:solidFill>
                  <a:schemeClr val="tx2"/>
                </a:solidFill>
              </a:rPr>
              <a:t> is to </a:t>
            </a:r>
            <a:r>
              <a:rPr lang="en-CA" sz="1800" b="1" u="sng" dirty="0">
                <a:solidFill>
                  <a:schemeClr val="accent5"/>
                </a:solidFill>
              </a:rPr>
              <a:t>share</a:t>
            </a:r>
            <a:r>
              <a:rPr lang="en-CA" sz="1800" dirty="0">
                <a:solidFill>
                  <a:schemeClr val="tx2"/>
                </a:solidFill>
              </a:rPr>
              <a:t> unless a person has </a:t>
            </a:r>
            <a:r>
              <a:rPr lang="en-CA" sz="1800" b="1" dirty="0">
                <a:solidFill>
                  <a:schemeClr val="accent5"/>
                </a:solidFill>
              </a:rPr>
              <a:t>explicitly withdrawn</a:t>
            </a:r>
            <a:r>
              <a:rPr lang="en-CA" sz="1800" dirty="0">
                <a:solidFill>
                  <a:schemeClr val="accent5"/>
                </a:solidFill>
              </a:rPr>
              <a:t> </a:t>
            </a:r>
            <a:r>
              <a:rPr lang="en-CA" sz="1800" dirty="0">
                <a:solidFill>
                  <a:schemeClr val="tx2"/>
                </a:solidFill>
              </a:rPr>
              <a:t>their consent.</a:t>
            </a:r>
          </a:p>
        </p:txBody>
      </p:sp>
      <p:sp>
        <p:nvSpPr>
          <p:cNvPr id="3" name="Speech Bubble: Rectangle 2">
            <a:extLst>
              <a:ext uri="{FF2B5EF4-FFF2-40B4-BE49-F238E27FC236}">
                <a16:creationId xmlns:a16="http://schemas.microsoft.com/office/drawing/2014/main" id="{72F81D88-5A2A-FBC7-8EE1-F40ECF994C44}"/>
              </a:ext>
            </a:extLst>
          </p:cNvPr>
          <p:cNvSpPr/>
          <p:nvPr/>
        </p:nvSpPr>
        <p:spPr>
          <a:xfrm>
            <a:off x="10104704" y="488114"/>
            <a:ext cx="3272096" cy="1073797"/>
          </a:xfrm>
          <a:prstGeom prst="wedgeRectCallout">
            <a:avLst>
              <a:gd name="adj1" fmla="val 10137"/>
              <a:gd name="adj2" fmla="val 27963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dirty="0">
                <a:solidFill>
                  <a:schemeClr val="tx2"/>
                </a:solidFill>
              </a:rPr>
              <a:t>As a matter of fiduciary duty, </a:t>
            </a:r>
            <a:r>
              <a:rPr lang="en-CA" sz="1800" b="1" u="sng" dirty="0">
                <a:solidFill>
                  <a:schemeClr val="accent5"/>
                </a:solidFill>
              </a:rPr>
              <a:t>all</a:t>
            </a:r>
            <a:r>
              <a:rPr lang="en-CA" sz="1800" dirty="0">
                <a:solidFill>
                  <a:schemeClr val="tx2"/>
                </a:solidFill>
              </a:rPr>
              <a:t> patient data should be  persisted to the MOH’s </a:t>
            </a:r>
            <a:r>
              <a:rPr lang="en-CA" sz="1800" b="1" dirty="0">
                <a:solidFill>
                  <a:schemeClr val="accent5"/>
                </a:solidFill>
              </a:rPr>
              <a:t>HIE</a:t>
            </a:r>
            <a:r>
              <a:rPr lang="en-CA" sz="1800" dirty="0">
                <a:solidFill>
                  <a:schemeClr val="tx2"/>
                </a:solidFill>
              </a:rPr>
              <a:t>.</a:t>
            </a:r>
          </a:p>
        </p:txBody>
      </p:sp>
      <p:sp>
        <p:nvSpPr>
          <p:cNvPr id="9" name="Speech Bubble: Rectangle 8">
            <a:extLst>
              <a:ext uri="{FF2B5EF4-FFF2-40B4-BE49-F238E27FC236}">
                <a16:creationId xmlns:a16="http://schemas.microsoft.com/office/drawing/2014/main" id="{091DB2C0-B5B2-1AD1-C624-CDF648D1B5F5}"/>
              </a:ext>
            </a:extLst>
          </p:cNvPr>
          <p:cNvSpPr/>
          <p:nvPr/>
        </p:nvSpPr>
        <p:spPr>
          <a:xfrm>
            <a:off x="10104704" y="6402346"/>
            <a:ext cx="3272096" cy="1046966"/>
          </a:xfrm>
          <a:prstGeom prst="wedgeRectCallout">
            <a:avLst>
              <a:gd name="adj1" fmla="val 10421"/>
              <a:gd name="adj2" fmla="val -2282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00" dirty="0">
                <a:solidFill>
                  <a:schemeClr val="tx2"/>
                </a:solidFill>
              </a:rPr>
              <a:t>As a practical matter, the MOH may decide to operate a </a:t>
            </a:r>
            <a:r>
              <a:rPr lang="en-CA" sz="1800" b="1" dirty="0">
                <a:solidFill>
                  <a:schemeClr val="accent5"/>
                </a:solidFill>
              </a:rPr>
              <a:t>patient portal</a:t>
            </a:r>
            <a:r>
              <a:rPr lang="en-CA" sz="1800" b="1" dirty="0">
                <a:solidFill>
                  <a:schemeClr val="tx2"/>
                </a:solidFill>
              </a:rPr>
              <a:t>.</a:t>
            </a:r>
            <a:endParaRPr lang="en-CA" sz="1800" dirty="0">
              <a:solidFill>
                <a:schemeClr val="tx2"/>
              </a:solidFill>
            </a:endParaRPr>
          </a:p>
        </p:txBody>
      </p:sp>
    </p:spTree>
    <p:extLst>
      <p:ext uri="{BB962C8B-B14F-4D97-AF65-F5344CB8AC3E}">
        <p14:creationId xmlns:p14="http://schemas.microsoft.com/office/powerpoint/2010/main" val="2567903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53CC-F760-2332-8EB2-FAC79BEEA5B0}"/>
              </a:ext>
            </a:extLst>
          </p:cNvPr>
          <p:cNvSpPr>
            <a:spLocks noGrp="1"/>
          </p:cNvSpPr>
          <p:nvPr>
            <p:ph type="title"/>
          </p:nvPr>
        </p:nvSpPr>
        <p:spPr/>
        <p:txBody>
          <a:bodyPr/>
          <a:lstStyle/>
          <a:p>
            <a:r>
              <a:rPr lang="en-CA" dirty="0"/>
              <a:t>DATA </a:t>
            </a:r>
            <a:r>
              <a:rPr lang="en-CA" b="1" dirty="0"/>
              <a:t>BLOCKING</a:t>
            </a:r>
          </a:p>
        </p:txBody>
      </p:sp>
      <p:sp>
        <p:nvSpPr>
          <p:cNvPr id="3" name="Content Placeholder 2">
            <a:extLst>
              <a:ext uri="{FF2B5EF4-FFF2-40B4-BE49-F238E27FC236}">
                <a16:creationId xmlns:a16="http://schemas.microsoft.com/office/drawing/2014/main" id="{004B8CFB-71DB-4968-7992-9AD6607CCDA9}"/>
              </a:ext>
            </a:extLst>
          </p:cNvPr>
          <p:cNvSpPr>
            <a:spLocks noGrp="1"/>
          </p:cNvSpPr>
          <p:nvPr>
            <p:ph idx="1"/>
          </p:nvPr>
        </p:nvSpPr>
        <p:spPr>
          <a:xfrm>
            <a:off x="731520" y="1920243"/>
            <a:ext cx="12272312" cy="5431155"/>
          </a:xfrm>
        </p:spPr>
        <p:txBody>
          <a:bodyPr>
            <a:normAutofit/>
          </a:bodyPr>
          <a:lstStyle/>
          <a:p>
            <a:pPr>
              <a:lnSpc>
                <a:spcPts val="4440"/>
              </a:lnSpc>
            </a:pPr>
            <a:r>
              <a:rPr lang="en-CA" sz="2800" b="1" dirty="0"/>
              <a:t>Many jurisdictions have struggled with challenges of private sector care provider </a:t>
            </a:r>
            <a:r>
              <a:rPr lang="en-CA" sz="2800" b="1" dirty="0">
                <a:solidFill>
                  <a:schemeClr val="accent5"/>
                </a:solidFill>
              </a:rPr>
              <a:t>data blocking </a:t>
            </a:r>
            <a:r>
              <a:rPr lang="en-CA" sz="2800" b="1" dirty="0"/>
              <a:t>– where patient health data is </a:t>
            </a:r>
            <a:r>
              <a:rPr lang="en-CA" sz="2800" b="1" i="1" dirty="0"/>
              <a:t>intentionally</a:t>
            </a:r>
            <a:r>
              <a:rPr lang="en-CA" sz="2800" b="1" dirty="0"/>
              <a:t> </a:t>
            </a:r>
            <a:r>
              <a:rPr lang="en-CA" sz="2800" b="1" dirty="0">
                <a:solidFill>
                  <a:schemeClr val="accent5"/>
                </a:solidFill>
              </a:rPr>
              <a:t>not</a:t>
            </a:r>
            <a:r>
              <a:rPr lang="en-CA" sz="2800" b="1" dirty="0"/>
              <a:t> shared to the HIE.</a:t>
            </a:r>
          </a:p>
          <a:p>
            <a:pPr>
              <a:lnSpc>
                <a:spcPts val="4440"/>
              </a:lnSpc>
            </a:pPr>
            <a:r>
              <a:rPr lang="en-CA" sz="2800" b="1" dirty="0"/>
              <a:t>It can be useful to frame this as a </a:t>
            </a:r>
            <a:r>
              <a:rPr lang="en-CA" sz="2800" b="1" dirty="0">
                <a:solidFill>
                  <a:schemeClr val="accent5"/>
                </a:solidFill>
              </a:rPr>
              <a:t>patient rights </a:t>
            </a:r>
            <a:r>
              <a:rPr lang="en-CA" sz="2800" b="1" dirty="0"/>
              <a:t>issue. Each person has a right to </a:t>
            </a:r>
            <a:r>
              <a:rPr lang="en-CA" sz="2800" b="1" dirty="0">
                <a:solidFill>
                  <a:schemeClr val="accent5"/>
                </a:solidFill>
              </a:rPr>
              <a:t>patient-safe, high-quality care</a:t>
            </a:r>
            <a:r>
              <a:rPr lang="en-CA" sz="2800" b="1" dirty="0"/>
              <a:t>; this right relies on their health data being </a:t>
            </a:r>
            <a:r>
              <a:rPr lang="en-CA" sz="2800" b="1" dirty="0">
                <a:solidFill>
                  <a:schemeClr val="accent5"/>
                </a:solidFill>
              </a:rPr>
              <a:t>shared</a:t>
            </a:r>
            <a:r>
              <a:rPr lang="en-CA" sz="2800" b="1" dirty="0"/>
              <a:t> within the care delivery network.</a:t>
            </a:r>
          </a:p>
          <a:p>
            <a:pPr>
              <a:lnSpc>
                <a:spcPts val="4440"/>
              </a:lnSpc>
            </a:pPr>
            <a:r>
              <a:rPr lang="en-CA" sz="2800" b="1" dirty="0"/>
              <a:t>National legislation defending patient quality of care can serve as </a:t>
            </a:r>
            <a:r>
              <a:rPr lang="en-CA" sz="2800" b="1" dirty="0">
                <a:solidFill>
                  <a:schemeClr val="accent5"/>
                </a:solidFill>
              </a:rPr>
              <a:t>anti-data-hoarding legislation</a:t>
            </a:r>
            <a:r>
              <a:rPr lang="en-CA" sz="2800" b="1" dirty="0"/>
              <a:t>. </a:t>
            </a:r>
          </a:p>
        </p:txBody>
      </p:sp>
      <p:sp>
        <p:nvSpPr>
          <p:cNvPr id="4" name="Slide Number Placeholder 3">
            <a:extLst>
              <a:ext uri="{FF2B5EF4-FFF2-40B4-BE49-F238E27FC236}">
                <a16:creationId xmlns:a16="http://schemas.microsoft.com/office/drawing/2014/main" id="{57F7E9AD-AED7-7F4B-9B83-66A42B2C17E0}"/>
              </a:ext>
            </a:extLst>
          </p:cNvPr>
          <p:cNvSpPr>
            <a:spLocks noGrp="1"/>
          </p:cNvSpPr>
          <p:nvPr>
            <p:ph type="sldNum" sz="quarter" idx="12"/>
          </p:nvPr>
        </p:nvSpPr>
        <p:spPr/>
        <p:txBody>
          <a:bodyPr/>
          <a:lstStyle/>
          <a:p>
            <a:fld id="{6734F48E-A456-4E2F-B17E-509464F7A050}" type="slidenum">
              <a:rPr lang="en-CA" smtClean="0"/>
              <a:pPr/>
              <a:t>17</a:t>
            </a:fld>
            <a:endParaRPr lang="en-CA"/>
          </a:p>
        </p:txBody>
      </p:sp>
    </p:spTree>
    <p:extLst>
      <p:ext uri="{BB962C8B-B14F-4D97-AF65-F5344CB8AC3E}">
        <p14:creationId xmlns:p14="http://schemas.microsoft.com/office/powerpoint/2010/main" val="79423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94F5E78-353B-B390-77A3-75BDFCBD5FE1}"/>
              </a:ext>
            </a:extLst>
          </p:cNvPr>
          <p:cNvSpPr>
            <a:spLocks noGrp="1"/>
          </p:cNvSpPr>
          <p:nvPr>
            <p:ph type="title"/>
          </p:nvPr>
        </p:nvSpPr>
        <p:spPr/>
        <p:txBody>
          <a:bodyPr/>
          <a:lstStyle/>
          <a:p>
            <a:r>
              <a:rPr lang="en-CA" dirty="0"/>
              <a:t>SYSTEMS ENGINEERING PRINCIPLES</a:t>
            </a:r>
          </a:p>
        </p:txBody>
      </p:sp>
      <p:sp>
        <p:nvSpPr>
          <p:cNvPr id="4" name="Slide Number Placeholder 3">
            <a:extLst>
              <a:ext uri="{FF2B5EF4-FFF2-40B4-BE49-F238E27FC236}">
                <a16:creationId xmlns:a16="http://schemas.microsoft.com/office/drawing/2014/main" id="{1B46F01C-45E7-8B75-A3CE-F59D1840FD1A}"/>
              </a:ext>
            </a:extLst>
          </p:cNvPr>
          <p:cNvSpPr>
            <a:spLocks noGrp="1"/>
          </p:cNvSpPr>
          <p:nvPr>
            <p:ph type="sldNum" sz="quarter" idx="12"/>
          </p:nvPr>
        </p:nvSpPr>
        <p:spPr/>
        <p:txBody>
          <a:bodyPr/>
          <a:lstStyle/>
          <a:p>
            <a:fld id="{6734F48E-A456-4E2F-B17E-509464F7A050}" type="slidenum">
              <a:rPr lang="en-CA" smtClean="0"/>
              <a:pPr/>
              <a:t>18</a:t>
            </a:fld>
            <a:endParaRPr lang="en-CA"/>
          </a:p>
        </p:txBody>
      </p:sp>
      <p:sp>
        <p:nvSpPr>
          <p:cNvPr id="7" name="TextBox 6">
            <a:extLst>
              <a:ext uri="{FF2B5EF4-FFF2-40B4-BE49-F238E27FC236}">
                <a16:creationId xmlns:a16="http://schemas.microsoft.com/office/drawing/2014/main" id="{69E15592-3D8E-05EB-ADA2-955B19D58534}"/>
              </a:ext>
            </a:extLst>
          </p:cNvPr>
          <p:cNvSpPr txBox="1"/>
          <p:nvPr/>
        </p:nvSpPr>
        <p:spPr>
          <a:xfrm>
            <a:off x="5701815" y="2376636"/>
            <a:ext cx="5976664" cy="1077218"/>
          </a:xfrm>
          <a:prstGeom prst="rect">
            <a:avLst/>
          </a:prstGeom>
          <a:noFill/>
        </p:spPr>
        <p:txBody>
          <a:bodyPr wrap="square" rtlCol="0">
            <a:spAutoFit/>
          </a:bodyPr>
          <a:lstStyle/>
          <a:p>
            <a:pPr algn="l"/>
            <a:r>
              <a:rPr lang="en-CA" sz="3200" b="1" dirty="0">
                <a:solidFill>
                  <a:schemeClr val="accent5"/>
                </a:solidFill>
              </a:rPr>
              <a:t>Optimize</a:t>
            </a:r>
            <a:r>
              <a:rPr lang="en-CA" sz="3200" dirty="0">
                <a:solidFill>
                  <a:schemeClr val="tx2"/>
                </a:solidFill>
              </a:rPr>
              <a:t> the design around the systemic </a:t>
            </a:r>
            <a:r>
              <a:rPr lang="en-CA" sz="3200" b="1" dirty="0">
                <a:solidFill>
                  <a:schemeClr val="accent5"/>
                </a:solidFill>
              </a:rPr>
              <a:t>default</a:t>
            </a:r>
            <a:r>
              <a:rPr lang="en-CA" sz="3200" dirty="0">
                <a:solidFill>
                  <a:schemeClr val="tx2"/>
                </a:solidFill>
              </a:rPr>
              <a:t> use cases.</a:t>
            </a:r>
          </a:p>
        </p:txBody>
      </p:sp>
      <p:sp>
        <p:nvSpPr>
          <p:cNvPr id="8" name="TextBox 7">
            <a:extLst>
              <a:ext uri="{FF2B5EF4-FFF2-40B4-BE49-F238E27FC236}">
                <a16:creationId xmlns:a16="http://schemas.microsoft.com/office/drawing/2014/main" id="{EB20742B-ADFB-11D1-B39D-B7338C6B300D}"/>
              </a:ext>
            </a:extLst>
          </p:cNvPr>
          <p:cNvSpPr txBox="1"/>
          <p:nvPr/>
        </p:nvSpPr>
        <p:spPr>
          <a:xfrm>
            <a:off x="5709793" y="3744788"/>
            <a:ext cx="5976664" cy="1077218"/>
          </a:xfrm>
          <a:prstGeom prst="rect">
            <a:avLst/>
          </a:prstGeom>
          <a:noFill/>
        </p:spPr>
        <p:txBody>
          <a:bodyPr wrap="square" rtlCol="0">
            <a:spAutoFit/>
          </a:bodyPr>
          <a:lstStyle/>
          <a:p>
            <a:pPr algn="l"/>
            <a:r>
              <a:rPr lang="en-CA" sz="3200" dirty="0">
                <a:solidFill>
                  <a:schemeClr val="tx2"/>
                </a:solidFill>
              </a:rPr>
              <a:t>Introduce </a:t>
            </a:r>
            <a:r>
              <a:rPr lang="en-CA" sz="3200" b="1" dirty="0">
                <a:solidFill>
                  <a:schemeClr val="accent5"/>
                </a:solidFill>
              </a:rPr>
              <a:t>exception-based</a:t>
            </a:r>
            <a:r>
              <a:rPr lang="en-CA" sz="3200" b="1" dirty="0">
                <a:solidFill>
                  <a:schemeClr val="tx2"/>
                </a:solidFill>
              </a:rPr>
              <a:t> </a:t>
            </a:r>
            <a:r>
              <a:rPr lang="en-CA" sz="3200" dirty="0">
                <a:solidFill>
                  <a:schemeClr val="tx2"/>
                </a:solidFill>
              </a:rPr>
              <a:t>processing as needed.</a:t>
            </a:r>
          </a:p>
        </p:txBody>
      </p:sp>
      <p:sp>
        <p:nvSpPr>
          <p:cNvPr id="9" name="TextBox 8">
            <a:extLst>
              <a:ext uri="{FF2B5EF4-FFF2-40B4-BE49-F238E27FC236}">
                <a16:creationId xmlns:a16="http://schemas.microsoft.com/office/drawing/2014/main" id="{07D1D95B-A4F0-67CF-A3BC-74CEAB9C4148}"/>
              </a:ext>
            </a:extLst>
          </p:cNvPr>
          <p:cNvSpPr txBox="1"/>
          <p:nvPr/>
        </p:nvSpPr>
        <p:spPr>
          <a:xfrm>
            <a:off x="5731024" y="5043834"/>
            <a:ext cx="5976664" cy="1077218"/>
          </a:xfrm>
          <a:prstGeom prst="rect">
            <a:avLst/>
          </a:prstGeom>
          <a:noFill/>
        </p:spPr>
        <p:txBody>
          <a:bodyPr wrap="square" rtlCol="0">
            <a:spAutoFit/>
          </a:bodyPr>
          <a:lstStyle/>
          <a:p>
            <a:pPr algn="l"/>
            <a:r>
              <a:rPr lang="en-CA" sz="3200" dirty="0">
                <a:solidFill>
                  <a:schemeClr val="tx2"/>
                </a:solidFill>
              </a:rPr>
              <a:t>Exceptions are not allowed to </a:t>
            </a:r>
            <a:r>
              <a:rPr lang="en-CA" sz="3200" b="1" dirty="0">
                <a:solidFill>
                  <a:schemeClr val="accent5"/>
                </a:solidFill>
              </a:rPr>
              <a:t>break</a:t>
            </a:r>
            <a:r>
              <a:rPr lang="en-CA" sz="3200" dirty="0">
                <a:solidFill>
                  <a:schemeClr val="tx2"/>
                </a:solidFill>
              </a:rPr>
              <a:t> the system.</a:t>
            </a:r>
          </a:p>
        </p:txBody>
      </p:sp>
      <p:sp>
        <p:nvSpPr>
          <p:cNvPr id="2" name="TextBox 1">
            <a:extLst>
              <a:ext uri="{FF2B5EF4-FFF2-40B4-BE49-F238E27FC236}">
                <a16:creationId xmlns:a16="http://schemas.microsoft.com/office/drawing/2014/main" id="{B6AFFE39-7494-37F0-8785-27D444149623}"/>
              </a:ext>
            </a:extLst>
          </p:cNvPr>
          <p:cNvSpPr txBox="1"/>
          <p:nvPr/>
        </p:nvSpPr>
        <p:spPr>
          <a:xfrm>
            <a:off x="1069030" y="6812955"/>
            <a:ext cx="12699309" cy="461665"/>
          </a:xfrm>
          <a:prstGeom prst="rect">
            <a:avLst/>
          </a:prstGeom>
          <a:noFill/>
        </p:spPr>
        <p:txBody>
          <a:bodyPr wrap="none" rtlCol="0">
            <a:spAutoFit/>
          </a:bodyPr>
          <a:lstStyle/>
          <a:p>
            <a:pPr algn="ctr"/>
            <a:r>
              <a:rPr lang="en-CA" sz="2400" dirty="0">
                <a:solidFill>
                  <a:schemeClr val="tx2"/>
                </a:solidFill>
              </a:rPr>
              <a:t>Any proposed </a:t>
            </a:r>
            <a:r>
              <a:rPr lang="en-CA" sz="2400" b="1" i="1" dirty="0">
                <a:solidFill>
                  <a:schemeClr val="accent5"/>
                </a:solidFill>
              </a:rPr>
              <a:t>exceptions</a:t>
            </a:r>
            <a:r>
              <a:rPr lang="en-CA" sz="2400" dirty="0">
                <a:solidFill>
                  <a:schemeClr val="tx2"/>
                </a:solidFill>
              </a:rPr>
              <a:t> to the data-sharing policies should be mindful of these principles.</a:t>
            </a:r>
          </a:p>
        </p:txBody>
      </p:sp>
      <p:pic>
        <p:nvPicPr>
          <p:cNvPr id="5" name="Graphic 4">
            <a:extLst>
              <a:ext uri="{FF2B5EF4-FFF2-40B4-BE49-F238E27FC236}">
                <a16:creationId xmlns:a16="http://schemas.microsoft.com/office/drawing/2014/main" id="{E8BF57E0-79D8-A137-223C-D09605D97B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flipH="1">
            <a:off x="1986608" y="2359980"/>
            <a:ext cx="2821288" cy="4314912"/>
          </a:xfrm>
          <a:prstGeom prst="rect">
            <a:avLst/>
          </a:prstGeom>
        </p:spPr>
      </p:pic>
    </p:spTree>
    <p:extLst>
      <p:ext uri="{BB962C8B-B14F-4D97-AF65-F5344CB8AC3E}">
        <p14:creationId xmlns:p14="http://schemas.microsoft.com/office/powerpoint/2010/main" val="3987761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FE9C-3664-E5B5-C16F-144C32F0A31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BB9009B-2ACD-D26D-E301-11983B169DCC}"/>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52EB7845-E56A-62F7-B254-1DAB9B769DE1}"/>
              </a:ext>
            </a:extLst>
          </p:cNvPr>
          <p:cNvSpPr>
            <a:spLocks noGrp="1"/>
          </p:cNvSpPr>
          <p:nvPr>
            <p:ph idx="1"/>
          </p:nvPr>
        </p:nvSpPr>
        <p:spPr>
          <a:xfrm>
            <a:off x="828000" y="1980000"/>
            <a:ext cx="12751896" cy="5431155"/>
          </a:xfrm>
        </p:spPr>
        <p:txBody>
          <a:bodyPr/>
          <a:lstStyle/>
          <a:p>
            <a:pPr algn="l">
              <a:buSzPct val="75000"/>
            </a:pPr>
            <a:r>
              <a:rPr lang="en-CA" sz="2800" dirty="0">
                <a:solidFill>
                  <a:schemeClr val="tx2"/>
                </a:solidFill>
              </a:rPr>
              <a:t>&lt;List three or four key takeaway points, here&gt;</a:t>
            </a:r>
          </a:p>
        </p:txBody>
      </p:sp>
      <p:sp>
        <p:nvSpPr>
          <p:cNvPr id="2" name="Slide Number Placeholder 1">
            <a:extLst>
              <a:ext uri="{FF2B5EF4-FFF2-40B4-BE49-F238E27FC236}">
                <a16:creationId xmlns:a16="http://schemas.microsoft.com/office/drawing/2014/main" id="{128AF0A9-A505-B293-F654-899E176CA473}"/>
              </a:ext>
            </a:extLst>
          </p:cNvPr>
          <p:cNvSpPr>
            <a:spLocks noGrp="1"/>
          </p:cNvSpPr>
          <p:nvPr>
            <p:ph type="sldNum" sz="quarter" idx="12"/>
          </p:nvPr>
        </p:nvSpPr>
        <p:spPr/>
        <p:txBody>
          <a:bodyPr/>
          <a:lstStyle/>
          <a:p>
            <a:fld id="{6734F48E-A456-4E2F-B17E-509464F7A050}" type="slidenum">
              <a:rPr lang="en-CA" smtClean="0"/>
              <a:pPr/>
              <a:t>19</a:t>
            </a:fld>
            <a:endParaRPr lang="en-CA"/>
          </a:p>
        </p:txBody>
      </p:sp>
      <p:pic>
        <p:nvPicPr>
          <p:cNvPr id="8" name="Graphic 7" descr="Key with solid fill">
            <a:extLst>
              <a:ext uri="{FF2B5EF4-FFF2-40B4-BE49-F238E27FC236}">
                <a16:creationId xmlns:a16="http://schemas.microsoft.com/office/drawing/2014/main" id="{47055A51-55F8-3096-81D8-7474C68F8F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519036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0B65C-6422-F4C3-CAE1-58A44F53E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60934-8B84-9AE4-5115-4C9E899BB23D}"/>
              </a:ext>
            </a:extLst>
          </p:cNvPr>
          <p:cNvSpPr>
            <a:spLocks noGrp="1"/>
          </p:cNvSpPr>
          <p:nvPr>
            <p:ph type="title"/>
          </p:nvPr>
        </p:nvSpPr>
        <p:spPr>
          <a:xfrm>
            <a:off x="720000" y="360000"/>
            <a:ext cx="13280424" cy="1371600"/>
          </a:xfrm>
        </p:spPr>
        <p:txBody>
          <a:bodyPr/>
          <a:lstStyle/>
          <a:p>
            <a:r>
              <a:rPr lang="en-CA" dirty="0"/>
              <a:t>WORKSHOP PLAN…</a:t>
            </a:r>
          </a:p>
        </p:txBody>
      </p:sp>
      <p:sp>
        <p:nvSpPr>
          <p:cNvPr id="3" name="Content Placeholder 2">
            <a:extLst>
              <a:ext uri="{FF2B5EF4-FFF2-40B4-BE49-F238E27FC236}">
                <a16:creationId xmlns:a16="http://schemas.microsoft.com/office/drawing/2014/main" id="{2B860383-6A78-930D-51FE-1A2D32EEE960}"/>
              </a:ext>
            </a:extLst>
          </p:cNvPr>
          <p:cNvSpPr>
            <a:spLocks noGrp="1"/>
          </p:cNvSpPr>
          <p:nvPr>
            <p:ph idx="1"/>
          </p:nvPr>
        </p:nvSpPr>
        <p:spPr/>
        <p:txBody>
          <a:bodyPr>
            <a:normAutofit/>
          </a:bodyPr>
          <a:lstStyle/>
          <a:p>
            <a:r>
              <a:rPr lang="en-CA" sz="3200" b="1" dirty="0"/>
              <a:t>Leverage each successive workshop to progress the development of the blueprint:</a:t>
            </a:r>
          </a:p>
          <a:p>
            <a:pPr marL="1474470" lvl="1" indent="-742950">
              <a:buFont typeface="+mj-lt"/>
              <a:buAutoNum type="arabicPeriod"/>
            </a:pPr>
            <a:r>
              <a:rPr lang="en-CA" sz="3200" b="1" dirty="0"/>
              <a:t>Use cases (choosing our initial care pathways)</a:t>
            </a:r>
          </a:p>
          <a:p>
            <a:pPr marL="1474470" lvl="1" indent="-742950">
              <a:buFont typeface="+mj-lt"/>
              <a:buAutoNum type="arabicPeriod"/>
            </a:pPr>
            <a:r>
              <a:rPr lang="en-CA" sz="3200" b="1" dirty="0"/>
              <a:t>Digital health specifications (Integration Profiles)</a:t>
            </a:r>
          </a:p>
          <a:p>
            <a:pPr marL="1474470" lvl="1" indent="-742950">
              <a:buFont typeface="+mj-lt"/>
              <a:buAutoNum type="arabicPeriod"/>
            </a:pPr>
            <a:r>
              <a:rPr lang="en-CA" sz="3200" b="1" dirty="0"/>
              <a:t>“Building blocks” (conformant solutions)</a:t>
            </a:r>
          </a:p>
          <a:p>
            <a:pPr marL="1474470" lvl="1" indent="-742950">
              <a:buFont typeface="+mj-lt"/>
              <a:buAutoNum type="arabicPeriod"/>
            </a:pPr>
            <a:r>
              <a:rPr lang="en-CA" sz="3200" b="1" dirty="0">
                <a:solidFill>
                  <a:schemeClr val="accent2"/>
                </a:solidFill>
              </a:rPr>
              <a:t>Implementation science (making it “go”)</a:t>
            </a:r>
          </a:p>
          <a:p>
            <a:pPr marL="1474470" lvl="1" indent="-742950">
              <a:buFont typeface="+mj-lt"/>
              <a:buAutoNum type="arabicPeriod"/>
            </a:pPr>
            <a:endParaRPr lang="en-CA" sz="3200" b="1" dirty="0"/>
          </a:p>
          <a:p>
            <a:r>
              <a:rPr lang="en-CA" sz="3200" b="1" dirty="0"/>
              <a:t>Each session builds on the one before it…</a:t>
            </a:r>
          </a:p>
        </p:txBody>
      </p:sp>
      <p:sp>
        <p:nvSpPr>
          <p:cNvPr id="4" name="Slide Number Placeholder 3">
            <a:extLst>
              <a:ext uri="{FF2B5EF4-FFF2-40B4-BE49-F238E27FC236}">
                <a16:creationId xmlns:a16="http://schemas.microsoft.com/office/drawing/2014/main" id="{768E18B1-5EFD-8E8D-7A4A-F38B4B6F444B}"/>
              </a:ext>
            </a:extLst>
          </p:cNvPr>
          <p:cNvSpPr>
            <a:spLocks noGrp="1"/>
          </p:cNvSpPr>
          <p:nvPr>
            <p:ph type="sldNum" sz="quarter" idx="12"/>
          </p:nvPr>
        </p:nvSpPr>
        <p:spPr/>
        <p:txBody>
          <a:bodyPr/>
          <a:lstStyle/>
          <a:p>
            <a:fld id="{6734F48E-A456-4E2F-B17E-509464F7A050}" type="slidenum">
              <a:rPr lang="en-CA" smtClean="0"/>
              <a:pPr/>
              <a:t>2</a:t>
            </a:fld>
            <a:endParaRPr lang="en-CA"/>
          </a:p>
        </p:txBody>
      </p:sp>
      <p:pic>
        <p:nvPicPr>
          <p:cNvPr id="7" name="Graphic 6">
            <a:extLst>
              <a:ext uri="{FF2B5EF4-FFF2-40B4-BE49-F238E27FC236}">
                <a16:creationId xmlns:a16="http://schemas.microsoft.com/office/drawing/2014/main" id="{C00BF4BB-2CE1-21CF-5893-EA14D638CD4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491664" y="4546848"/>
            <a:ext cx="2265358" cy="3114867"/>
          </a:xfrm>
          <a:prstGeom prst="rect">
            <a:avLst/>
          </a:prstGeom>
        </p:spPr>
      </p:pic>
    </p:spTree>
    <p:extLst>
      <p:ext uri="{BB962C8B-B14F-4D97-AF65-F5344CB8AC3E}">
        <p14:creationId xmlns:p14="http://schemas.microsoft.com/office/powerpoint/2010/main" val="1200390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BC8D-1D38-26CB-9814-D45325AE3C4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498B88-D66B-59A4-DBCF-1B28D78A6C75}"/>
              </a:ext>
            </a:extLst>
          </p:cNvPr>
          <p:cNvSpPr>
            <a:spLocks noGrp="1"/>
          </p:cNvSpPr>
          <p:nvPr>
            <p:ph type="sldNum" sz="quarter" idx="12"/>
          </p:nvPr>
        </p:nvSpPr>
        <p:spPr/>
        <p:txBody>
          <a:bodyPr/>
          <a:lstStyle/>
          <a:p>
            <a:fld id="{6734F48E-A456-4E2F-B17E-509464F7A050}" type="slidenum">
              <a:rPr lang="en-CA" smtClean="0"/>
              <a:pPr/>
              <a:t>20</a:t>
            </a:fld>
            <a:endParaRPr lang="en-CA"/>
          </a:p>
        </p:txBody>
      </p:sp>
      <p:pic>
        <p:nvPicPr>
          <p:cNvPr id="5" name="Graphic 4">
            <a:extLst>
              <a:ext uri="{FF2B5EF4-FFF2-40B4-BE49-F238E27FC236}">
                <a16:creationId xmlns:a16="http://schemas.microsoft.com/office/drawing/2014/main" id="{FAA4F1BD-4232-993C-4DAE-23C5BACD919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403432" y="2493591"/>
            <a:ext cx="3863667" cy="5223412"/>
          </a:xfrm>
          <a:prstGeom prst="rect">
            <a:avLst/>
          </a:prstGeom>
        </p:spPr>
      </p:pic>
      <p:sp>
        <p:nvSpPr>
          <p:cNvPr id="2" name="Content Placeholder 2">
            <a:extLst>
              <a:ext uri="{FF2B5EF4-FFF2-40B4-BE49-F238E27FC236}">
                <a16:creationId xmlns:a16="http://schemas.microsoft.com/office/drawing/2014/main" id="{07968499-44C1-9FA0-78B0-0FE338A9F68D}"/>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2123379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4CCE-FE2F-B36B-5903-A1639C463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EBB08D-824C-2C97-E8DF-027552F67ABC}"/>
              </a:ext>
            </a:extLst>
          </p:cNvPr>
          <p:cNvSpPr>
            <a:spLocks noGrp="1"/>
          </p:cNvSpPr>
          <p:nvPr>
            <p:ph type="title"/>
          </p:nvPr>
        </p:nvSpPr>
        <p:spPr/>
        <p:txBody>
          <a:bodyPr/>
          <a:lstStyle/>
          <a:p>
            <a:r>
              <a:rPr lang="en-CA" dirty="0"/>
              <a:t>INTERACTION 4.2</a:t>
            </a:r>
          </a:p>
        </p:txBody>
      </p:sp>
      <p:sp>
        <p:nvSpPr>
          <p:cNvPr id="3" name="Content Placeholder 2">
            <a:extLst>
              <a:ext uri="{FF2B5EF4-FFF2-40B4-BE49-F238E27FC236}">
                <a16:creationId xmlns:a16="http://schemas.microsoft.com/office/drawing/2014/main" id="{5D7F04DC-D087-E2D3-77E3-D3E5113E50F4}"/>
              </a:ext>
            </a:extLst>
          </p:cNvPr>
          <p:cNvSpPr>
            <a:spLocks noGrp="1"/>
          </p:cNvSpPr>
          <p:nvPr>
            <p:ph idx="1"/>
          </p:nvPr>
        </p:nvSpPr>
        <p:spPr>
          <a:xfrm>
            <a:off x="731519" y="1920243"/>
            <a:ext cx="9680025" cy="5431155"/>
          </a:xfrm>
        </p:spPr>
        <p:txBody>
          <a:bodyPr/>
          <a:lstStyle/>
          <a:p>
            <a:r>
              <a:rPr lang="en-CA" sz="2800" b="1" dirty="0"/>
              <a:t>Do our </a:t>
            </a:r>
            <a:r>
              <a:rPr lang="en-CA" sz="2800" b="1" dirty="0">
                <a:solidFill>
                  <a:schemeClr val="accent5"/>
                </a:solidFill>
              </a:rPr>
              <a:t>existing consent </a:t>
            </a:r>
            <a:r>
              <a:rPr lang="en-CA" sz="2800" b="1" dirty="0"/>
              <a:t>policies support broad, person-centric health data </a:t>
            </a:r>
            <a:r>
              <a:rPr lang="en-CA" sz="2800" b="1" dirty="0">
                <a:solidFill>
                  <a:schemeClr val="accent5"/>
                </a:solidFill>
              </a:rPr>
              <a:t>sharing</a:t>
            </a:r>
            <a:r>
              <a:rPr lang="en-CA" sz="2800" b="1" dirty="0"/>
              <a:t>?</a:t>
            </a:r>
          </a:p>
          <a:p>
            <a:endParaRPr lang="en-CA" sz="2800" b="1" dirty="0"/>
          </a:p>
          <a:p>
            <a:r>
              <a:rPr lang="en-CA" sz="2800" b="1" dirty="0"/>
              <a:t>What </a:t>
            </a:r>
            <a:r>
              <a:rPr lang="en-CA" sz="2800" b="1" dirty="0">
                <a:solidFill>
                  <a:schemeClr val="accent5"/>
                </a:solidFill>
              </a:rPr>
              <a:t>legislative mechanism(s) </a:t>
            </a:r>
            <a:r>
              <a:rPr lang="en-CA" sz="2800" b="1" dirty="0"/>
              <a:t>should we employ to </a:t>
            </a:r>
            <a:r>
              <a:rPr lang="en-CA" sz="2800" b="1" dirty="0">
                <a:solidFill>
                  <a:schemeClr val="accent5"/>
                </a:solidFill>
              </a:rPr>
              <a:t>evolve</a:t>
            </a:r>
            <a:r>
              <a:rPr lang="en-CA" sz="2800" b="1" dirty="0"/>
              <a:t> the data </a:t>
            </a:r>
            <a:r>
              <a:rPr lang="en-CA" sz="2800" b="1" dirty="0">
                <a:solidFill>
                  <a:schemeClr val="accent5"/>
                </a:solidFill>
              </a:rPr>
              <a:t>sharing</a:t>
            </a:r>
            <a:r>
              <a:rPr lang="en-CA" sz="2800" b="1" dirty="0"/>
              <a:t> policy framework?</a:t>
            </a:r>
          </a:p>
          <a:p>
            <a:endParaRPr lang="en-CA" sz="2800" b="1" dirty="0"/>
          </a:p>
          <a:p>
            <a:r>
              <a:rPr lang="en-CA" sz="2800" b="1" dirty="0"/>
              <a:t>Do we have effective </a:t>
            </a:r>
            <a:r>
              <a:rPr lang="en-CA" sz="2800" b="1" dirty="0">
                <a:solidFill>
                  <a:schemeClr val="accent5"/>
                </a:solidFill>
              </a:rPr>
              <a:t>instruments of governance </a:t>
            </a:r>
            <a:r>
              <a:rPr lang="en-CA" sz="2800" b="1" dirty="0"/>
              <a:t>over the </a:t>
            </a:r>
            <a:r>
              <a:rPr lang="en-CA" sz="2800" b="1" dirty="0">
                <a:solidFill>
                  <a:schemeClr val="accent5"/>
                </a:solidFill>
              </a:rPr>
              <a:t>private sector </a:t>
            </a:r>
            <a:r>
              <a:rPr lang="en-CA" sz="2800" b="1" dirty="0"/>
              <a:t>care network?</a:t>
            </a:r>
          </a:p>
          <a:p>
            <a:endParaRPr lang="en-CA" sz="2800" b="1" dirty="0"/>
          </a:p>
          <a:p>
            <a:r>
              <a:rPr lang="en-CA" sz="2800" b="1" dirty="0"/>
              <a:t>Will we provide people </a:t>
            </a:r>
            <a:r>
              <a:rPr lang="en-CA" sz="2800" b="1" dirty="0">
                <a:solidFill>
                  <a:schemeClr val="accent5"/>
                </a:solidFill>
              </a:rPr>
              <a:t>access</a:t>
            </a:r>
            <a:r>
              <a:rPr lang="en-CA" sz="2800" b="1" dirty="0"/>
              <a:t> to their </a:t>
            </a:r>
            <a:r>
              <a:rPr lang="en-CA" sz="2800" b="1" dirty="0">
                <a:solidFill>
                  <a:schemeClr val="accent5"/>
                </a:solidFill>
              </a:rPr>
              <a:t>own</a:t>
            </a:r>
            <a:r>
              <a:rPr lang="en-CA" sz="2800" b="1" dirty="0"/>
              <a:t> HIE data holdings; if yes, how?</a:t>
            </a:r>
          </a:p>
          <a:p>
            <a:endParaRPr lang="en-CA" sz="2800" b="1" dirty="0"/>
          </a:p>
        </p:txBody>
      </p:sp>
      <p:sp>
        <p:nvSpPr>
          <p:cNvPr id="4" name="Slide Number Placeholder 3">
            <a:extLst>
              <a:ext uri="{FF2B5EF4-FFF2-40B4-BE49-F238E27FC236}">
                <a16:creationId xmlns:a16="http://schemas.microsoft.com/office/drawing/2014/main" id="{18A23935-12B5-753B-ABAF-92EF79DF180B}"/>
              </a:ext>
            </a:extLst>
          </p:cNvPr>
          <p:cNvSpPr>
            <a:spLocks noGrp="1"/>
          </p:cNvSpPr>
          <p:nvPr>
            <p:ph type="sldNum" sz="quarter" idx="12"/>
          </p:nvPr>
        </p:nvSpPr>
        <p:spPr/>
        <p:txBody>
          <a:bodyPr/>
          <a:lstStyle/>
          <a:p>
            <a:fld id="{6734F48E-A456-4E2F-B17E-509464F7A050}" type="slidenum">
              <a:rPr lang="en-CA" smtClean="0"/>
              <a:pPr/>
              <a:t>21</a:t>
            </a:fld>
            <a:endParaRPr lang="en-CA"/>
          </a:p>
        </p:txBody>
      </p:sp>
      <p:sp>
        <p:nvSpPr>
          <p:cNvPr id="5" name="TextBox 4">
            <a:extLst>
              <a:ext uri="{FF2B5EF4-FFF2-40B4-BE49-F238E27FC236}">
                <a16:creationId xmlns:a16="http://schemas.microsoft.com/office/drawing/2014/main" id="{0CC7EC0E-07FD-38AD-5020-EFD5551045C3}"/>
              </a:ext>
            </a:extLst>
          </p:cNvPr>
          <p:cNvSpPr txBox="1"/>
          <p:nvPr/>
        </p:nvSpPr>
        <p:spPr>
          <a:xfrm>
            <a:off x="7315200" y="528604"/>
            <a:ext cx="3658374" cy="400110"/>
          </a:xfrm>
          <a:prstGeom prst="rect">
            <a:avLst/>
          </a:prstGeom>
          <a:noFill/>
        </p:spPr>
        <p:txBody>
          <a:bodyPr wrap="none" rtlCol="0">
            <a:spAutoFit/>
          </a:bodyPr>
          <a:lstStyle/>
          <a:p>
            <a:pPr algn="l"/>
            <a:r>
              <a:rPr lang="en-CA" sz="2000" dirty="0">
                <a:solidFill>
                  <a:schemeClr val="accent2"/>
                </a:solidFill>
              </a:rPr>
              <a:t>&lt;paste </a:t>
            </a:r>
            <a:r>
              <a:rPr lang="en-CA" sz="2000" dirty="0" err="1">
                <a:solidFill>
                  <a:schemeClr val="accent2"/>
                </a:solidFill>
              </a:rPr>
              <a:t>Googe</a:t>
            </a:r>
            <a:r>
              <a:rPr lang="en-CA" sz="2000" dirty="0">
                <a:solidFill>
                  <a:schemeClr val="accent2"/>
                </a:solidFill>
              </a:rPr>
              <a:t> Form link here&gt;</a:t>
            </a:r>
          </a:p>
        </p:txBody>
      </p:sp>
    </p:spTree>
    <p:extLst>
      <p:ext uri="{BB962C8B-B14F-4D97-AF65-F5344CB8AC3E}">
        <p14:creationId xmlns:p14="http://schemas.microsoft.com/office/powerpoint/2010/main" val="135775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6ABAB-8C9B-817F-E5DC-3E6ED2D57EC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67D763-FC1E-88E4-83F6-31E9B4EE01E7}"/>
              </a:ext>
            </a:extLst>
          </p:cNvPr>
          <p:cNvSpPr>
            <a:spLocks noGrp="1"/>
          </p:cNvSpPr>
          <p:nvPr>
            <p:ph type="sldNum" sz="quarter" idx="12"/>
          </p:nvPr>
        </p:nvSpPr>
        <p:spPr/>
        <p:txBody>
          <a:bodyPr/>
          <a:lstStyle/>
          <a:p>
            <a:fld id="{6734F48E-A456-4E2F-B17E-509464F7A050}" type="slidenum">
              <a:rPr lang="en-CA" smtClean="0"/>
              <a:pPr/>
              <a:t>22</a:t>
            </a:fld>
            <a:endParaRPr lang="en-CA"/>
          </a:p>
        </p:txBody>
      </p:sp>
      <p:sp>
        <p:nvSpPr>
          <p:cNvPr id="2" name="Content Placeholder 2">
            <a:extLst>
              <a:ext uri="{FF2B5EF4-FFF2-40B4-BE49-F238E27FC236}">
                <a16:creationId xmlns:a16="http://schemas.microsoft.com/office/drawing/2014/main" id="{5E287616-1B97-8C68-A7FD-DD44838A4693}"/>
              </a:ext>
            </a:extLst>
          </p:cNvPr>
          <p:cNvSpPr txBox="1">
            <a:spLocks/>
          </p:cNvSpPr>
          <p:nvPr/>
        </p:nvSpPr>
        <p:spPr>
          <a:xfrm>
            <a:off x="834480" y="1954560"/>
            <a:ext cx="9577064"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is the </a:t>
            </a:r>
            <a:r>
              <a:rPr lang="en-CA" sz="4800" b="1" dirty="0">
                <a:solidFill>
                  <a:schemeClr val="accent5"/>
                </a:solidFill>
                <a:latin typeface="+mn-lt"/>
              </a:rPr>
              <a:t>current context </a:t>
            </a:r>
            <a:r>
              <a:rPr lang="en-CA" sz="4800" b="1" dirty="0">
                <a:latin typeface="+mn-lt"/>
              </a:rPr>
              <a:t>regarding digital health </a:t>
            </a:r>
            <a:r>
              <a:rPr lang="en-CA" sz="4800" b="1" dirty="0">
                <a:solidFill>
                  <a:schemeClr val="accent5"/>
                </a:solidFill>
                <a:latin typeface="+mn-lt"/>
              </a:rPr>
              <a:t>programme</a:t>
            </a:r>
            <a:r>
              <a:rPr lang="en-CA" sz="4800" b="1" dirty="0">
                <a:latin typeface="+mn-lt"/>
              </a:rPr>
              <a:t> management?</a:t>
            </a:r>
            <a:endParaRPr lang="en-CA" sz="4800" dirty="0">
              <a:latin typeface="+mn-lt"/>
            </a:endParaRPr>
          </a:p>
        </p:txBody>
      </p:sp>
      <p:pic>
        <p:nvPicPr>
          <p:cNvPr id="3" name="Graphic 2">
            <a:extLst>
              <a:ext uri="{FF2B5EF4-FFF2-40B4-BE49-F238E27FC236}">
                <a16:creationId xmlns:a16="http://schemas.microsoft.com/office/drawing/2014/main" id="{BAA6FDB3-29A0-243A-3262-7B31376DA64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317976" y="3207004"/>
            <a:ext cx="3183883" cy="4494895"/>
          </a:xfrm>
          <a:prstGeom prst="rect">
            <a:avLst/>
          </a:prstGeom>
        </p:spPr>
      </p:pic>
    </p:spTree>
    <p:extLst>
      <p:ext uri="{BB962C8B-B14F-4D97-AF65-F5344CB8AC3E}">
        <p14:creationId xmlns:p14="http://schemas.microsoft.com/office/powerpoint/2010/main" val="1656076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ARE THE CURRENT PRACTICES?</a:t>
            </a:r>
          </a:p>
        </p:txBody>
      </p:sp>
      <p:sp>
        <p:nvSpPr>
          <p:cNvPr id="3" name="Content Placeholder 2">
            <a:extLst>
              <a:ext uri="{FF2B5EF4-FFF2-40B4-BE49-F238E27FC236}">
                <a16:creationId xmlns:a16="http://schemas.microsoft.com/office/drawing/2014/main" id="{03E282C2-2919-A1D3-666B-B2482397A566}"/>
              </a:ext>
            </a:extLst>
          </p:cNvPr>
          <p:cNvSpPr>
            <a:spLocks noGrp="1"/>
          </p:cNvSpPr>
          <p:nvPr>
            <p:ph idx="1"/>
          </p:nvPr>
        </p:nvSpPr>
        <p:spPr>
          <a:xfrm>
            <a:off x="731520" y="1920243"/>
            <a:ext cx="12416328" cy="5431155"/>
          </a:xfrm>
        </p:spPr>
        <p:txBody>
          <a:bodyPr>
            <a:normAutofit/>
          </a:bodyPr>
          <a:lstStyle/>
          <a:p>
            <a:r>
              <a:rPr lang="en-CA" sz="3600" dirty="0"/>
              <a:t>&lt;leverage a desk review and pre-workshop interviews with MOH and other relevant stakeholders to determine the current programme management practices related to digital health implementations. Prepare a succinct description of the findings.&gt;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23</a:t>
            </a:fld>
            <a:endParaRPr lang="en-CA"/>
          </a:p>
        </p:txBody>
      </p:sp>
    </p:spTree>
    <p:extLst>
      <p:ext uri="{BB962C8B-B14F-4D97-AF65-F5344CB8AC3E}">
        <p14:creationId xmlns:p14="http://schemas.microsoft.com/office/powerpoint/2010/main" val="182316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DC4AA-8425-A829-C261-4B91A4C8D17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A46909-823B-7B1A-C138-AF3380A54A07}"/>
              </a:ext>
            </a:extLst>
          </p:cNvPr>
          <p:cNvSpPr>
            <a:spLocks noGrp="1"/>
          </p:cNvSpPr>
          <p:nvPr>
            <p:ph type="sldNum" sz="quarter" idx="12"/>
          </p:nvPr>
        </p:nvSpPr>
        <p:spPr/>
        <p:txBody>
          <a:bodyPr/>
          <a:lstStyle/>
          <a:p>
            <a:fld id="{6734F48E-A456-4E2F-B17E-509464F7A050}" type="slidenum">
              <a:rPr lang="en-CA" smtClean="0"/>
              <a:pPr/>
              <a:t>24</a:t>
            </a:fld>
            <a:endParaRPr lang="en-CA"/>
          </a:p>
        </p:txBody>
      </p:sp>
      <p:sp>
        <p:nvSpPr>
          <p:cNvPr id="2" name="Content Placeholder 2">
            <a:extLst>
              <a:ext uri="{FF2B5EF4-FFF2-40B4-BE49-F238E27FC236}">
                <a16:creationId xmlns:a16="http://schemas.microsoft.com/office/drawing/2014/main" id="{5977A2DE-F890-AA19-0AD9-5E8181505533}"/>
              </a:ext>
            </a:extLst>
          </p:cNvPr>
          <p:cNvSpPr txBox="1">
            <a:spLocks/>
          </p:cNvSpPr>
          <p:nvPr/>
        </p:nvSpPr>
        <p:spPr>
          <a:xfrm>
            <a:off x="834480" y="1954560"/>
            <a:ext cx="900100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are some important considerations regarding how to govern our HIE implementation </a:t>
            </a:r>
            <a:r>
              <a:rPr lang="en-CA" sz="4800" b="1" dirty="0">
                <a:solidFill>
                  <a:schemeClr val="accent5"/>
                </a:solidFill>
                <a:latin typeface="+mn-lt"/>
              </a:rPr>
              <a:t>programme management</a:t>
            </a:r>
            <a:r>
              <a:rPr lang="en-CA" sz="4800" b="1" dirty="0">
                <a:latin typeface="+mn-lt"/>
              </a:rPr>
              <a:t>?</a:t>
            </a:r>
            <a:endParaRPr lang="en-CA" sz="4800" dirty="0">
              <a:latin typeface="+mn-lt"/>
            </a:endParaRPr>
          </a:p>
        </p:txBody>
      </p:sp>
      <p:pic>
        <p:nvPicPr>
          <p:cNvPr id="3" name="Graphic 2">
            <a:extLst>
              <a:ext uri="{FF2B5EF4-FFF2-40B4-BE49-F238E27FC236}">
                <a16:creationId xmlns:a16="http://schemas.microsoft.com/office/drawing/2014/main" id="{8E87B0E0-94BA-89BF-B7E8-3AB66701F10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339536" y="3466728"/>
            <a:ext cx="3183883" cy="4173829"/>
          </a:xfrm>
          <a:prstGeom prst="rect">
            <a:avLst/>
          </a:prstGeom>
        </p:spPr>
      </p:pic>
    </p:spTree>
    <p:extLst>
      <p:ext uri="{BB962C8B-B14F-4D97-AF65-F5344CB8AC3E}">
        <p14:creationId xmlns:p14="http://schemas.microsoft.com/office/powerpoint/2010/main" val="3590514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FAEFF4-88EC-00FC-23EE-7C54760C1C6C}"/>
              </a:ext>
            </a:extLst>
          </p:cNvPr>
          <p:cNvSpPr>
            <a:spLocks noGrp="1"/>
          </p:cNvSpPr>
          <p:nvPr>
            <p:ph type="title"/>
          </p:nvPr>
        </p:nvSpPr>
        <p:spPr/>
        <p:txBody>
          <a:bodyPr/>
          <a:lstStyle/>
          <a:p>
            <a:r>
              <a:rPr lang="en-CA" dirty="0"/>
              <a:t>UNDERLYING PRINCIPLES</a:t>
            </a:r>
          </a:p>
        </p:txBody>
      </p:sp>
      <p:sp>
        <p:nvSpPr>
          <p:cNvPr id="4" name="Content Placeholder 3">
            <a:extLst>
              <a:ext uri="{FF2B5EF4-FFF2-40B4-BE49-F238E27FC236}">
                <a16:creationId xmlns:a16="http://schemas.microsoft.com/office/drawing/2014/main" id="{2DD1D119-BBDA-F8A2-D79C-AB348AEC8BAA}"/>
              </a:ext>
            </a:extLst>
          </p:cNvPr>
          <p:cNvSpPr>
            <a:spLocks noGrp="1"/>
          </p:cNvSpPr>
          <p:nvPr>
            <p:ph idx="1"/>
          </p:nvPr>
        </p:nvSpPr>
        <p:spPr>
          <a:xfrm>
            <a:off x="731520" y="1920243"/>
            <a:ext cx="13597840" cy="5431155"/>
          </a:xfrm>
        </p:spPr>
        <p:txBody>
          <a:bodyPr>
            <a:normAutofit/>
          </a:bodyPr>
          <a:lstStyle/>
          <a:p>
            <a:r>
              <a:rPr lang="en-CA" sz="2800" b="1" dirty="0"/>
              <a:t>As a practical matter of </a:t>
            </a:r>
            <a:r>
              <a:rPr lang="en-CA" sz="2800" b="1" dirty="0">
                <a:solidFill>
                  <a:schemeClr val="accent5"/>
                </a:solidFill>
              </a:rPr>
              <a:t>cost-efficiency</a:t>
            </a:r>
            <a:r>
              <a:rPr lang="en-CA" sz="2800" b="1" dirty="0"/>
              <a:t>, it is important to </a:t>
            </a:r>
            <a:r>
              <a:rPr lang="en-CA" sz="2800" b="1" dirty="0">
                <a:solidFill>
                  <a:schemeClr val="accent5"/>
                </a:solidFill>
              </a:rPr>
              <a:t>coordinate</a:t>
            </a:r>
            <a:r>
              <a:rPr lang="en-CA" sz="2800" b="1" dirty="0"/>
              <a:t> the efforts of all relevant digital health stakeholders.</a:t>
            </a:r>
          </a:p>
          <a:p>
            <a:endParaRPr lang="en-CA" sz="2800" b="1" dirty="0"/>
          </a:p>
          <a:p>
            <a:r>
              <a:rPr lang="en-CA" sz="2800" b="1" dirty="0"/>
              <a:t>As a practical matter of </a:t>
            </a:r>
            <a:r>
              <a:rPr lang="en-CA" sz="2800" b="1" dirty="0">
                <a:solidFill>
                  <a:schemeClr val="accent5"/>
                </a:solidFill>
              </a:rPr>
              <a:t>HIE governance</a:t>
            </a:r>
            <a:r>
              <a:rPr lang="en-CA" sz="2800" b="1" dirty="0"/>
              <a:t>, all digital health initiatives need to be </a:t>
            </a:r>
            <a:r>
              <a:rPr lang="en-CA" sz="2800" b="1" dirty="0">
                <a:solidFill>
                  <a:schemeClr val="accent5"/>
                </a:solidFill>
              </a:rPr>
              <a:t>adherent</a:t>
            </a:r>
            <a:r>
              <a:rPr lang="en-CA" sz="2800" b="1" dirty="0"/>
              <a:t> to the national digital health </a:t>
            </a:r>
            <a:r>
              <a:rPr lang="en-CA" sz="2800" b="1" dirty="0">
                <a:solidFill>
                  <a:schemeClr val="accent5"/>
                </a:solidFill>
              </a:rPr>
              <a:t>norms</a:t>
            </a:r>
            <a:r>
              <a:rPr lang="en-CA" sz="2800" b="1" dirty="0"/>
              <a:t> and </a:t>
            </a:r>
            <a:r>
              <a:rPr lang="en-CA" sz="2800" b="1" dirty="0">
                <a:solidFill>
                  <a:schemeClr val="accent5"/>
                </a:solidFill>
              </a:rPr>
              <a:t>standards</a:t>
            </a:r>
            <a:r>
              <a:rPr lang="en-CA" sz="2800" b="1" dirty="0"/>
              <a:t>.</a:t>
            </a:r>
          </a:p>
          <a:p>
            <a:endParaRPr lang="en-CA" sz="2800" b="1" dirty="0"/>
          </a:p>
          <a:p>
            <a:r>
              <a:rPr lang="en-CA" sz="2800" b="1" dirty="0"/>
              <a:t>As a matter of </a:t>
            </a:r>
            <a:r>
              <a:rPr lang="en-CA" sz="2800" b="1" dirty="0">
                <a:solidFill>
                  <a:schemeClr val="accent5"/>
                </a:solidFill>
              </a:rPr>
              <a:t>sovereignty</a:t>
            </a:r>
            <a:r>
              <a:rPr lang="en-CA" sz="2800" b="1" dirty="0"/>
              <a:t>, initiatives should serve the national health and digital health </a:t>
            </a:r>
            <a:r>
              <a:rPr lang="en-CA" sz="2800" b="1" dirty="0">
                <a:solidFill>
                  <a:schemeClr val="accent5"/>
                </a:solidFill>
              </a:rPr>
              <a:t>strategies</a:t>
            </a:r>
            <a:r>
              <a:rPr lang="en-CA" sz="2800" b="1" dirty="0"/>
              <a:t> (noting the Paris Declaration on AID Effectiveness).</a:t>
            </a:r>
          </a:p>
        </p:txBody>
      </p:sp>
      <p:sp>
        <p:nvSpPr>
          <p:cNvPr id="2" name="Slide Number Placeholder 1">
            <a:extLst>
              <a:ext uri="{FF2B5EF4-FFF2-40B4-BE49-F238E27FC236}">
                <a16:creationId xmlns:a16="http://schemas.microsoft.com/office/drawing/2014/main" id="{BBD207E4-13E3-2682-1269-492D45099598}"/>
              </a:ext>
            </a:extLst>
          </p:cNvPr>
          <p:cNvSpPr>
            <a:spLocks noGrp="1"/>
          </p:cNvSpPr>
          <p:nvPr>
            <p:ph type="sldNum" sz="quarter" idx="12"/>
          </p:nvPr>
        </p:nvSpPr>
        <p:spPr/>
        <p:txBody>
          <a:bodyPr/>
          <a:lstStyle/>
          <a:p>
            <a:fld id="{6734F48E-A456-4E2F-B17E-509464F7A050}" type="slidenum">
              <a:rPr lang="en-CA" smtClean="0"/>
              <a:pPr/>
              <a:t>25</a:t>
            </a:fld>
            <a:endParaRPr lang="en-CA"/>
          </a:p>
        </p:txBody>
      </p:sp>
    </p:spTree>
    <p:extLst>
      <p:ext uri="{BB962C8B-B14F-4D97-AF65-F5344CB8AC3E}">
        <p14:creationId xmlns:p14="http://schemas.microsoft.com/office/powerpoint/2010/main" val="2613139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26791-CADB-97DA-1B7B-81BA9514413D}"/>
              </a:ext>
            </a:extLst>
          </p:cNvPr>
          <p:cNvSpPr>
            <a:spLocks noGrp="1"/>
          </p:cNvSpPr>
          <p:nvPr>
            <p:ph type="title"/>
          </p:nvPr>
        </p:nvSpPr>
        <p:spPr>
          <a:prstGeom prst="rect">
            <a:avLst/>
          </a:prstGeom>
        </p:spPr>
        <p:txBody>
          <a:bodyPr/>
          <a:lstStyle/>
          <a:p>
            <a:r>
              <a:rPr lang="en-CA" i="1" dirty="0"/>
              <a:t>CONCEPTUAL</a:t>
            </a:r>
            <a:r>
              <a:rPr lang="en-CA" dirty="0"/>
              <a:t> PMO STRUCTURE</a:t>
            </a:r>
          </a:p>
        </p:txBody>
      </p:sp>
      <p:sp>
        <p:nvSpPr>
          <p:cNvPr id="4" name="Slide Number Placeholder 3">
            <a:extLst>
              <a:ext uri="{FF2B5EF4-FFF2-40B4-BE49-F238E27FC236}">
                <a16:creationId xmlns:a16="http://schemas.microsoft.com/office/drawing/2014/main" id="{ABF625CF-304A-76C2-F581-D25BC5AE9563}"/>
              </a:ext>
            </a:extLst>
          </p:cNvPr>
          <p:cNvSpPr>
            <a:spLocks noGrp="1"/>
          </p:cNvSpPr>
          <p:nvPr>
            <p:ph type="sldNum" sz="quarter" idx="12"/>
          </p:nvPr>
        </p:nvSpPr>
        <p:spPr/>
        <p:txBody>
          <a:bodyPr/>
          <a:lstStyle/>
          <a:p>
            <a:fld id="{6734F48E-A456-4E2F-B17E-509464F7A050}" type="slidenum">
              <a:rPr lang="en-CA" smtClean="0"/>
              <a:pPr/>
              <a:t>26</a:t>
            </a:fld>
            <a:endParaRPr lang="en-CA"/>
          </a:p>
        </p:txBody>
      </p:sp>
      <p:pic>
        <p:nvPicPr>
          <p:cNvPr id="5" name="Picture 4">
            <a:extLst>
              <a:ext uri="{FF2B5EF4-FFF2-40B4-BE49-F238E27FC236}">
                <a16:creationId xmlns:a16="http://schemas.microsoft.com/office/drawing/2014/main" id="{3C7F2E33-32A0-12A7-81CC-9175F2281802}"/>
              </a:ext>
            </a:extLst>
          </p:cNvPr>
          <p:cNvPicPr>
            <a:picLocks noChangeAspect="1"/>
          </p:cNvPicPr>
          <p:nvPr/>
        </p:nvPicPr>
        <p:blipFill>
          <a:blip r:embed="rId2"/>
          <a:stretch>
            <a:fillRect/>
          </a:stretch>
        </p:blipFill>
        <p:spPr>
          <a:xfrm>
            <a:off x="2052102" y="1378496"/>
            <a:ext cx="10526195" cy="5944631"/>
          </a:xfrm>
          <a:prstGeom prst="rect">
            <a:avLst/>
          </a:prstGeom>
        </p:spPr>
      </p:pic>
    </p:spTree>
    <p:extLst>
      <p:ext uri="{BB962C8B-B14F-4D97-AF65-F5344CB8AC3E}">
        <p14:creationId xmlns:p14="http://schemas.microsoft.com/office/powerpoint/2010/main" val="369070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D0D5F-A4AA-867B-BA79-556F8CB5CF5E}"/>
              </a:ext>
            </a:extLst>
          </p:cNvPr>
          <p:cNvSpPr>
            <a:spLocks noGrp="1"/>
          </p:cNvSpPr>
          <p:nvPr>
            <p:ph type="title"/>
          </p:nvPr>
        </p:nvSpPr>
        <p:spPr/>
        <p:txBody>
          <a:bodyPr/>
          <a:lstStyle/>
          <a:p>
            <a:r>
              <a:rPr lang="en-CA" i="1" dirty="0"/>
              <a:t>CONCEPTUAL</a:t>
            </a:r>
            <a:r>
              <a:rPr lang="en-CA" dirty="0"/>
              <a:t> PMO STRUCTURE</a:t>
            </a:r>
          </a:p>
        </p:txBody>
      </p:sp>
      <p:sp>
        <p:nvSpPr>
          <p:cNvPr id="5" name="Content Placeholder 4">
            <a:extLst>
              <a:ext uri="{FF2B5EF4-FFF2-40B4-BE49-F238E27FC236}">
                <a16:creationId xmlns:a16="http://schemas.microsoft.com/office/drawing/2014/main" id="{48E0C7B8-9F4E-E8E6-7B68-4C206230EB87}"/>
              </a:ext>
            </a:extLst>
          </p:cNvPr>
          <p:cNvSpPr>
            <a:spLocks noGrp="1"/>
          </p:cNvSpPr>
          <p:nvPr>
            <p:ph idx="1"/>
          </p:nvPr>
        </p:nvSpPr>
        <p:spPr>
          <a:xfrm>
            <a:off x="731520" y="1920243"/>
            <a:ext cx="12920384" cy="5431155"/>
          </a:xfrm>
        </p:spPr>
        <p:txBody>
          <a:bodyPr>
            <a:normAutofit/>
          </a:bodyPr>
          <a:lstStyle/>
          <a:p>
            <a:r>
              <a:rPr lang="en-CA" sz="2800" b="1" dirty="0"/>
              <a:t>An agency or department, under the </a:t>
            </a:r>
            <a:r>
              <a:rPr lang="en-CA" sz="2800" b="1" dirty="0">
                <a:solidFill>
                  <a:schemeClr val="accent5"/>
                </a:solidFill>
              </a:rPr>
              <a:t>auspices</a:t>
            </a:r>
            <a:r>
              <a:rPr lang="en-CA" sz="2800" b="1" dirty="0"/>
              <a:t> of the </a:t>
            </a:r>
            <a:r>
              <a:rPr lang="en-CA" sz="2800" b="1" dirty="0">
                <a:solidFill>
                  <a:schemeClr val="accent5"/>
                </a:solidFill>
              </a:rPr>
              <a:t>MOH</a:t>
            </a:r>
            <a:r>
              <a:rPr lang="en-CA" sz="2800" b="1" dirty="0"/>
              <a:t>, will </a:t>
            </a:r>
            <a:r>
              <a:rPr lang="en-CA" sz="2800" b="1" dirty="0">
                <a:solidFill>
                  <a:schemeClr val="accent5"/>
                </a:solidFill>
              </a:rPr>
              <a:t>operate</a:t>
            </a:r>
            <a:r>
              <a:rPr lang="en-CA" sz="2800" b="1" dirty="0"/>
              <a:t> a programme management office (</a:t>
            </a:r>
            <a:r>
              <a:rPr lang="en-CA" sz="2800" b="1" dirty="0">
                <a:solidFill>
                  <a:schemeClr val="accent5"/>
                </a:solidFill>
              </a:rPr>
              <a:t>PMO</a:t>
            </a:r>
            <a:r>
              <a:rPr lang="en-CA" sz="2800" b="1" dirty="0"/>
              <a:t>).</a:t>
            </a:r>
          </a:p>
          <a:p>
            <a:endParaRPr lang="en-CA" sz="2800" b="1" dirty="0"/>
          </a:p>
          <a:p>
            <a:r>
              <a:rPr lang="en-CA" sz="2800" b="1" dirty="0"/>
              <a:t>The </a:t>
            </a:r>
            <a:r>
              <a:rPr lang="en-CA" sz="2800" b="1" dirty="0">
                <a:solidFill>
                  <a:schemeClr val="accent5"/>
                </a:solidFill>
              </a:rPr>
              <a:t>PMO</a:t>
            </a:r>
            <a:r>
              <a:rPr lang="en-CA" sz="2800" b="1" dirty="0"/>
              <a:t> will </a:t>
            </a:r>
            <a:r>
              <a:rPr lang="en-CA" sz="2800" b="1" dirty="0">
                <a:solidFill>
                  <a:schemeClr val="accent5"/>
                </a:solidFill>
              </a:rPr>
              <a:t>coordinate</a:t>
            </a:r>
            <a:r>
              <a:rPr lang="en-CA" sz="2800" b="1" dirty="0"/>
              <a:t> activities of the project managers (</a:t>
            </a:r>
            <a:r>
              <a:rPr lang="en-CA" sz="2800" b="1" dirty="0">
                <a:solidFill>
                  <a:schemeClr val="accent5"/>
                </a:solidFill>
              </a:rPr>
              <a:t>PM</a:t>
            </a:r>
            <a:r>
              <a:rPr lang="en-CA" sz="2800" b="1" dirty="0"/>
              <a:t>) across </a:t>
            </a:r>
            <a:r>
              <a:rPr lang="en-CA" sz="2800" b="1" dirty="0">
                <a:solidFill>
                  <a:schemeClr val="accent5"/>
                </a:solidFill>
              </a:rPr>
              <a:t>all</a:t>
            </a:r>
            <a:r>
              <a:rPr lang="en-CA" sz="2800" b="1" dirty="0"/>
              <a:t> stakeholder projects (MOH, private sector, development partner).</a:t>
            </a:r>
          </a:p>
          <a:p>
            <a:endParaRPr lang="en-CA" sz="2800" b="1" dirty="0"/>
          </a:p>
          <a:p>
            <a:r>
              <a:rPr lang="en-CA" sz="2800" b="1" dirty="0"/>
              <a:t>The </a:t>
            </a:r>
            <a:r>
              <a:rPr lang="en-CA" sz="2800" b="1" dirty="0">
                <a:solidFill>
                  <a:schemeClr val="accent5"/>
                </a:solidFill>
              </a:rPr>
              <a:t>PMO</a:t>
            </a:r>
            <a:r>
              <a:rPr lang="en-CA" sz="2800" b="1" dirty="0"/>
              <a:t> will </a:t>
            </a:r>
            <a:r>
              <a:rPr lang="en-CA" sz="2800" b="1" i="1" dirty="0"/>
              <a:t>govern</a:t>
            </a:r>
            <a:r>
              <a:rPr lang="en-CA" sz="2800" b="1" dirty="0"/>
              <a:t> </a:t>
            </a:r>
            <a:r>
              <a:rPr lang="en-CA" sz="2800" b="1" dirty="0">
                <a:solidFill>
                  <a:schemeClr val="accent5"/>
                </a:solidFill>
              </a:rPr>
              <a:t>conformance testing </a:t>
            </a:r>
            <a:r>
              <a:rPr lang="en-CA" sz="2800" b="1" dirty="0"/>
              <a:t>of digital health deliverables.</a:t>
            </a:r>
          </a:p>
          <a:p>
            <a:pPr marL="0" indent="0">
              <a:buNone/>
            </a:pPr>
            <a:r>
              <a:rPr lang="en-CA" sz="2800" b="1" dirty="0"/>
              <a:t> </a:t>
            </a:r>
          </a:p>
          <a:p>
            <a:r>
              <a:rPr lang="en-CA" sz="2800" b="1" dirty="0"/>
              <a:t>The </a:t>
            </a:r>
            <a:r>
              <a:rPr lang="en-CA" sz="2800" b="1" dirty="0">
                <a:solidFill>
                  <a:schemeClr val="accent5"/>
                </a:solidFill>
              </a:rPr>
              <a:t>MOH</a:t>
            </a:r>
            <a:r>
              <a:rPr lang="en-CA" sz="2800" b="1" dirty="0"/>
              <a:t> will manage </a:t>
            </a:r>
            <a:r>
              <a:rPr lang="en-CA" sz="2800" b="1" dirty="0">
                <a:solidFill>
                  <a:schemeClr val="accent5"/>
                </a:solidFill>
              </a:rPr>
              <a:t>access permissions </a:t>
            </a:r>
            <a:r>
              <a:rPr lang="en-CA" sz="2800" b="1" dirty="0"/>
              <a:t>to the HIE.</a:t>
            </a:r>
          </a:p>
        </p:txBody>
      </p:sp>
      <p:sp>
        <p:nvSpPr>
          <p:cNvPr id="3" name="Slide Number Placeholder 2">
            <a:extLst>
              <a:ext uri="{FF2B5EF4-FFF2-40B4-BE49-F238E27FC236}">
                <a16:creationId xmlns:a16="http://schemas.microsoft.com/office/drawing/2014/main" id="{F98604F1-E249-E702-1C50-A7CCC1052903}"/>
              </a:ext>
            </a:extLst>
          </p:cNvPr>
          <p:cNvSpPr>
            <a:spLocks noGrp="1"/>
          </p:cNvSpPr>
          <p:nvPr>
            <p:ph type="sldNum" sz="quarter" idx="12"/>
          </p:nvPr>
        </p:nvSpPr>
        <p:spPr/>
        <p:txBody>
          <a:bodyPr/>
          <a:lstStyle/>
          <a:p>
            <a:fld id="{6734F48E-A456-4E2F-B17E-509464F7A050}" type="slidenum">
              <a:rPr lang="en-CA" smtClean="0"/>
              <a:pPr/>
              <a:t>27</a:t>
            </a:fld>
            <a:endParaRPr lang="en-CA"/>
          </a:p>
        </p:txBody>
      </p:sp>
    </p:spTree>
    <p:extLst>
      <p:ext uri="{BB962C8B-B14F-4D97-AF65-F5344CB8AC3E}">
        <p14:creationId xmlns:p14="http://schemas.microsoft.com/office/powerpoint/2010/main" val="3302413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46D2C-0881-3230-90D2-0ACAF2F6F2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5FC2710-D782-E6CE-7B9D-84C998F44AB0}"/>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AC1D394F-C891-2D37-8BB2-971E550A99EB}"/>
              </a:ext>
            </a:extLst>
          </p:cNvPr>
          <p:cNvSpPr>
            <a:spLocks noGrp="1"/>
          </p:cNvSpPr>
          <p:nvPr>
            <p:ph idx="1"/>
          </p:nvPr>
        </p:nvSpPr>
        <p:spPr>
          <a:xfrm>
            <a:off x="828000" y="1980000"/>
            <a:ext cx="12751896" cy="5431155"/>
          </a:xfrm>
        </p:spPr>
        <p:txBody>
          <a:bodyPr/>
          <a:lstStyle/>
          <a:p>
            <a:pPr algn="l">
              <a:buSzPct val="75000"/>
            </a:pPr>
            <a:r>
              <a:rPr lang="en-CA" sz="2800" dirty="0">
                <a:solidFill>
                  <a:schemeClr val="tx2"/>
                </a:solidFill>
              </a:rPr>
              <a:t>&lt;List three or four key takeaway points, here&gt;</a:t>
            </a:r>
          </a:p>
        </p:txBody>
      </p:sp>
      <p:sp>
        <p:nvSpPr>
          <p:cNvPr id="2" name="Slide Number Placeholder 1">
            <a:extLst>
              <a:ext uri="{FF2B5EF4-FFF2-40B4-BE49-F238E27FC236}">
                <a16:creationId xmlns:a16="http://schemas.microsoft.com/office/drawing/2014/main" id="{5B82DD37-2A17-E77E-343E-E635899AE132}"/>
              </a:ext>
            </a:extLst>
          </p:cNvPr>
          <p:cNvSpPr>
            <a:spLocks noGrp="1"/>
          </p:cNvSpPr>
          <p:nvPr>
            <p:ph type="sldNum" sz="quarter" idx="12"/>
          </p:nvPr>
        </p:nvSpPr>
        <p:spPr/>
        <p:txBody>
          <a:bodyPr/>
          <a:lstStyle/>
          <a:p>
            <a:fld id="{6734F48E-A456-4E2F-B17E-509464F7A050}" type="slidenum">
              <a:rPr lang="en-CA" smtClean="0"/>
              <a:pPr/>
              <a:t>28</a:t>
            </a:fld>
            <a:endParaRPr lang="en-CA"/>
          </a:p>
        </p:txBody>
      </p:sp>
      <p:pic>
        <p:nvPicPr>
          <p:cNvPr id="8" name="Graphic 7" descr="Key with solid fill">
            <a:extLst>
              <a:ext uri="{FF2B5EF4-FFF2-40B4-BE49-F238E27FC236}">
                <a16:creationId xmlns:a16="http://schemas.microsoft.com/office/drawing/2014/main" id="{824485D4-C313-F632-AE88-674320F3E7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406922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D33F1-54F0-B3ED-AC98-4481993106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23DFDE-AF9C-556B-82C2-CD17DBEDB1DE}"/>
              </a:ext>
            </a:extLst>
          </p:cNvPr>
          <p:cNvSpPr>
            <a:spLocks noGrp="1"/>
          </p:cNvSpPr>
          <p:nvPr>
            <p:ph type="sldNum" sz="quarter" idx="12"/>
          </p:nvPr>
        </p:nvSpPr>
        <p:spPr/>
        <p:txBody>
          <a:bodyPr/>
          <a:lstStyle/>
          <a:p>
            <a:fld id="{6734F48E-A456-4E2F-B17E-509464F7A050}" type="slidenum">
              <a:rPr lang="en-CA" smtClean="0"/>
              <a:pPr/>
              <a:t>29</a:t>
            </a:fld>
            <a:endParaRPr lang="en-CA"/>
          </a:p>
        </p:txBody>
      </p:sp>
      <p:pic>
        <p:nvPicPr>
          <p:cNvPr id="5" name="Graphic 4">
            <a:extLst>
              <a:ext uri="{FF2B5EF4-FFF2-40B4-BE49-F238E27FC236}">
                <a16:creationId xmlns:a16="http://schemas.microsoft.com/office/drawing/2014/main" id="{CA2245DD-4FDA-409D-E710-4D592232583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70722" y="2493591"/>
            <a:ext cx="2729086" cy="5223412"/>
          </a:xfrm>
          <a:prstGeom prst="rect">
            <a:avLst/>
          </a:prstGeom>
        </p:spPr>
      </p:pic>
      <p:sp>
        <p:nvSpPr>
          <p:cNvPr id="2" name="Content Placeholder 2">
            <a:extLst>
              <a:ext uri="{FF2B5EF4-FFF2-40B4-BE49-F238E27FC236}">
                <a16:creationId xmlns:a16="http://schemas.microsoft.com/office/drawing/2014/main" id="{EF9B55BE-DABB-0C16-651F-541E2617DB7E}"/>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956751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3AD0B-4B82-58C7-7149-7754C9C054D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0A1AF0-3693-B39D-02DD-7C8227A6443D}"/>
              </a:ext>
            </a:extLst>
          </p:cNvPr>
          <p:cNvSpPr>
            <a:spLocks noGrp="1"/>
          </p:cNvSpPr>
          <p:nvPr>
            <p:ph type="sldNum" sz="quarter" idx="12"/>
          </p:nvPr>
        </p:nvSpPr>
        <p:spPr/>
        <p:txBody>
          <a:bodyPr/>
          <a:lstStyle/>
          <a:p>
            <a:fld id="{6734F48E-A456-4E2F-B17E-509464F7A050}" type="slidenum">
              <a:rPr lang="en-CA" smtClean="0"/>
              <a:pPr/>
              <a:t>3</a:t>
            </a:fld>
            <a:endParaRPr lang="en-CA"/>
          </a:p>
        </p:txBody>
      </p:sp>
      <p:sp>
        <p:nvSpPr>
          <p:cNvPr id="2" name="Content Placeholder 2">
            <a:extLst>
              <a:ext uri="{FF2B5EF4-FFF2-40B4-BE49-F238E27FC236}">
                <a16:creationId xmlns:a16="http://schemas.microsoft.com/office/drawing/2014/main" id="{1A5B4743-D0C4-47B0-DEF3-10A59C5596A6}"/>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Workshop-4 Implementation Science</a:t>
            </a:r>
            <a:endParaRPr lang="en-CA" sz="4800" dirty="0">
              <a:latin typeface="+mn-lt"/>
            </a:endParaRPr>
          </a:p>
        </p:txBody>
      </p:sp>
      <p:pic>
        <p:nvPicPr>
          <p:cNvPr id="3" name="Graphic 2">
            <a:extLst>
              <a:ext uri="{FF2B5EF4-FFF2-40B4-BE49-F238E27FC236}">
                <a16:creationId xmlns:a16="http://schemas.microsoft.com/office/drawing/2014/main" id="{4A476F9A-5828-302A-0BDB-85B7F76B652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971384" y="3394720"/>
            <a:ext cx="3096344" cy="4254688"/>
          </a:xfrm>
          <a:prstGeom prst="rect">
            <a:avLst/>
          </a:prstGeom>
        </p:spPr>
      </p:pic>
    </p:spTree>
    <p:extLst>
      <p:ext uri="{BB962C8B-B14F-4D97-AF65-F5344CB8AC3E}">
        <p14:creationId xmlns:p14="http://schemas.microsoft.com/office/powerpoint/2010/main" val="2061466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53C96-C2C3-83A3-BD53-5FF82717A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8874AC-0C71-74BE-EF46-34D3A0F98227}"/>
              </a:ext>
            </a:extLst>
          </p:cNvPr>
          <p:cNvSpPr>
            <a:spLocks noGrp="1"/>
          </p:cNvSpPr>
          <p:nvPr>
            <p:ph type="title"/>
          </p:nvPr>
        </p:nvSpPr>
        <p:spPr/>
        <p:txBody>
          <a:bodyPr/>
          <a:lstStyle/>
          <a:p>
            <a:r>
              <a:rPr lang="en-CA" dirty="0"/>
              <a:t>INTERACTION 4.3</a:t>
            </a:r>
          </a:p>
        </p:txBody>
      </p:sp>
      <p:sp>
        <p:nvSpPr>
          <p:cNvPr id="3" name="Content Placeholder 2">
            <a:extLst>
              <a:ext uri="{FF2B5EF4-FFF2-40B4-BE49-F238E27FC236}">
                <a16:creationId xmlns:a16="http://schemas.microsoft.com/office/drawing/2014/main" id="{91793D87-6A45-CCEB-6AED-411FE136289E}"/>
              </a:ext>
            </a:extLst>
          </p:cNvPr>
          <p:cNvSpPr>
            <a:spLocks noGrp="1"/>
          </p:cNvSpPr>
          <p:nvPr>
            <p:ph idx="1"/>
          </p:nvPr>
        </p:nvSpPr>
        <p:spPr>
          <a:xfrm>
            <a:off x="731519" y="1920243"/>
            <a:ext cx="13496449" cy="5431155"/>
          </a:xfrm>
        </p:spPr>
        <p:txBody>
          <a:bodyPr/>
          <a:lstStyle/>
          <a:p>
            <a:r>
              <a:rPr lang="en-CA" sz="2800" b="1" dirty="0"/>
              <a:t>Are there clear </a:t>
            </a:r>
            <a:r>
              <a:rPr lang="en-CA" sz="2800" b="1" dirty="0">
                <a:solidFill>
                  <a:schemeClr val="accent5"/>
                </a:solidFill>
              </a:rPr>
              <a:t>budget</a:t>
            </a:r>
            <a:r>
              <a:rPr lang="en-CA" sz="2800" b="1" dirty="0"/>
              <a:t> mechanism(s) that would support a national HIE </a:t>
            </a:r>
            <a:r>
              <a:rPr lang="en-CA" sz="2800" b="1" dirty="0">
                <a:solidFill>
                  <a:schemeClr val="accent5"/>
                </a:solidFill>
              </a:rPr>
              <a:t>construction</a:t>
            </a:r>
            <a:r>
              <a:rPr lang="en-CA" sz="2800" b="1" dirty="0"/>
              <a:t> project?</a:t>
            </a:r>
          </a:p>
          <a:p>
            <a:endParaRPr lang="en-CA" sz="2800" b="1" dirty="0"/>
          </a:p>
          <a:p>
            <a:r>
              <a:rPr lang="en-CA" sz="2800" b="1" dirty="0"/>
              <a:t>Is there, today, a way to “pool” the funding allocated to </a:t>
            </a:r>
            <a:r>
              <a:rPr lang="en-CA" sz="2800" b="1" dirty="0">
                <a:solidFill>
                  <a:schemeClr val="accent5"/>
                </a:solidFill>
              </a:rPr>
              <a:t>disparate</a:t>
            </a:r>
            <a:r>
              <a:rPr lang="en-CA" sz="2800" b="1" dirty="0"/>
              <a:t> digital health projects?</a:t>
            </a:r>
          </a:p>
          <a:p>
            <a:endParaRPr lang="en-CA" sz="2800" b="1" dirty="0"/>
          </a:p>
          <a:p>
            <a:r>
              <a:rPr lang="en-CA" sz="2800" b="1" dirty="0"/>
              <a:t>Is there, today, regular </a:t>
            </a:r>
            <a:r>
              <a:rPr lang="en-CA" sz="2800" b="1" dirty="0">
                <a:solidFill>
                  <a:schemeClr val="accent5"/>
                </a:solidFill>
              </a:rPr>
              <a:t>coordination</a:t>
            </a:r>
            <a:r>
              <a:rPr lang="en-CA" sz="2800" b="1" dirty="0"/>
              <a:t> between active digital health </a:t>
            </a:r>
            <a:r>
              <a:rPr lang="en-CA" sz="2800" b="1" dirty="0">
                <a:solidFill>
                  <a:schemeClr val="accent5"/>
                </a:solidFill>
              </a:rPr>
              <a:t>projects</a:t>
            </a:r>
            <a:r>
              <a:rPr lang="en-CA" sz="2800" b="1" dirty="0"/>
              <a:t>?</a:t>
            </a:r>
          </a:p>
          <a:p>
            <a:endParaRPr lang="en-CA" sz="2800" b="1" dirty="0"/>
          </a:p>
          <a:p>
            <a:r>
              <a:rPr lang="en-CA" sz="2800" b="1" dirty="0"/>
              <a:t>For a </a:t>
            </a:r>
            <a:r>
              <a:rPr lang="en-CA" sz="2800" b="1" dirty="0">
                <a:solidFill>
                  <a:schemeClr val="accent5"/>
                </a:solidFill>
              </a:rPr>
              <a:t>national HIE </a:t>
            </a:r>
            <a:r>
              <a:rPr lang="en-CA" sz="2800" b="1" dirty="0"/>
              <a:t>construction effort, what should be the responsible </a:t>
            </a:r>
            <a:r>
              <a:rPr lang="en-CA" sz="2800" b="1" dirty="0">
                <a:solidFill>
                  <a:schemeClr val="accent5"/>
                </a:solidFill>
              </a:rPr>
              <a:t>department</a:t>
            </a:r>
            <a:r>
              <a:rPr lang="en-CA" sz="2800" b="1" dirty="0"/>
              <a:t> or </a:t>
            </a:r>
            <a:r>
              <a:rPr lang="en-CA" sz="2800" b="1" dirty="0">
                <a:solidFill>
                  <a:schemeClr val="accent5"/>
                </a:solidFill>
              </a:rPr>
              <a:t>agency</a:t>
            </a:r>
            <a:r>
              <a:rPr lang="en-CA" sz="2800" b="1" dirty="0"/>
              <a:t> to operate the </a:t>
            </a:r>
            <a:r>
              <a:rPr lang="en-CA" sz="2800" b="1" dirty="0">
                <a:solidFill>
                  <a:schemeClr val="accent5"/>
                </a:solidFill>
              </a:rPr>
              <a:t>PMO</a:t>
            </a:r>
            <a:r>
              <a:rPr lang="en-CA" sz="2800" b="1" dirty="0"/>
              <a:t>?</a:t>
            </a:r>
          </a:p>
        </p:txBody>
      </p:sp>
      <p:sp>
        <p:nvSpPr>
          <p:cNvPr id="4" name="Slide Number Placeholder 3">
            <a:extLst>
              <a:ext uri="{FF2B5EF4-FFF2-40B4-BE49-F238E27FC236}">
                <a16:creationId xmlns:a16="http://schemas.microsoft.com/office/drawing/2014/main" id="{72D59D1C-528C-0EE1-DF41-AE9BB740C575}"/>
              </a:ext>
            </a:extLst>
          </p:cNvPr>
          <p:cNvSpPr>
            <a:spLocks noGrp="1"/>
          </p:cNvSpPr>
          <p:nvPr>
            <p:ph type="sldNum" sz="quarter" idx="12"/>
          </p:nvPr>
        </p:nvSpPr>
        <p:spPr/>
        <p:txBody>
          <a:bodyPr/>
          <a:lstStyle/>
          <a:p>
            <a:fld id="{6734F48E-A456-4E2F-B17E-509464F7A050}" type="slidenum">
              <a:rPr lang="en-CA" smtClean="0"/>
              <a:pPr/>
              <a:t>30</a:t>
            </a:fld>
            <a:endParaRPr lang="en-CA"/>
          </a:p>
        </p:txBody>
      </p:sp>
      <p:sp>
        <p:nvSpPr>
          <p:cNvPr id="5" name="TextBox 4">
            <a:extLst>
              <a:ext uri="{FF2B5EF4-FFF2-40B4-BE49-F238E27FC236}">
                <a16:creationId xmlns:a16="http://schemas.microsoft.com/office/drawing/2014/main" id="{603270C9-73E2-A2AB-F55F-F15CB1046690}"/>
              </a:ext>
            </a:extLst>
          </p:cNvPr>
          <p:cNvSpPr txBox="1"/>
          <p:nvPr/>
        </p:nvSpPr>
        <p:spPr>
          <a:xfrm>
            <a:off x="7315200" y="528604"/>
            <a:ext cx="3658374" cy="400110"/>
          </a:xfrm>
          <a:prstGeom prst="rect">
            <a:avLst/>
          </a:prstGeom>
          <a:noFill/>
        </p:spPr>
        <p:txBody>
          <a:bodyPr wrap="none" rtlCol="0">
            <a:spAutoFit/>
          </a:bodyPr>
          <a:lstStyle/>
          <a:p>
            <a:pPr algn="l"/>
            <a:r>
              <a:rPr lang="en-CA" sz="2000" dirty="0">
                <a:solidFill>
                  <a:schemeClr val="accent2"/>
                </a:solidFill>
              </a:rPr>
              <a:t>&lt;paste </a:t>
            </a:r>
            <a:r>
              <a:rPr lang="en-CA" sz="2000" dirty="0" err="1">
                <a:solidFill>
                  <a:schemeClr val="accent2"/>
                </a:solidFill>
              </a:rPr>
              <a:t>Googe</a:t>
            </a:r>
            <a:r>
              <a:rPr lang="en-CA" sz="2000" dirty="0">
                <a:solidFill>
                  <a:schemeClr val="accent2"/>
                </a:solidFill>
              </a:rPr>
              <a:t> Form link here&gt;</a:t>
            </a:r>
          </a:p>
        </p:txBody>
      </p:sp>
    </p:spTree>
    <p:extLst>
      <p:ext uri="{BB962C8B-B14F-4D97-AF65-F5344CB8AC3E}">
        <p14:creationId xmlns:p14="http://schemas.microsoft.com/office/powerpoint/2010/main" val="4022045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8CA0D-7CDC-ADE6-ADC1-451F40BDC0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9D7D9A-A2F6-1728-D8E7-D6A5F9F607EF}"/>
              </a:ext>
            </a:extLst>
          </p:cNvPr>
          <p:cNvSpPr>
            <a:spLocks noGrp="1"/>
          </p:cNvSpPr>
          <p:nvPr>
            <p:ph type="sldNum" sz="quarter" idx="12"/>
          </p:nvPr>
        </p:nvSpPr>
        <p:spPr/>
        <p:txBody>
          <a:bodyPr/>
          <a:lstStyle/>
          <a:p>
            <a:fld id="{6734F48E-A456-4E2F-B17E-509464F7A050}" type="slidenum">
              <a:rPr lang="en-CA" smtClean="0"/>
              <a:pPr/>
              <a:t>31</a:t>
            </a:fld>
            <a:endParaRPr lang="en-CA"/>
          </a:p>
        </p:txBody>
      </p:sp>
      <p:sp>
        <p:nvSpPr>
          <p:cNvPr id="2" name="Content Placeholder 2">
            <a:extLst>
              <a:ext uri="{FF2B5EF4-FFF2-40B4-BE49-F238E27FC236}">
                <a16:creationId xmlns:a16="http://schemas.microsoft.com/office/drawing/2014/main" id="{4F1590E6-8E53-DBFF-0423-792C096F1026}"/>
              </a:ext>
            </a:extLst>
          </p:cNvPr>
          <p:cNvSpPr txBox="1">
            <a:spLocks/>
          </p:cNvSpPr>
          <p:nvPr/>
        </p:nvSpPr>
        <p:spPr>
          <a:xfrm>
            <a:off x="834480" y="1954560"/>
            <a:ext cx="9937104"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are </a:t>
            </a:r>
            <a:r>
              <a:rPr lang="en-CA" sz="4800" b="1" dirty="0">
                <a:solidFill>
                  <a:schemeClr val="accent5"/>
                </a:solidFill>
                <a:latin typeface="+mn-lt"/>
              </a:rPr>
              <a:t>contextual metrics </a:t>
            </a:r>
            <a:r>
              <a:rPr lang="en-CA" sz="4800" b="1" dirty="0">
                <a:latin typeface="+mn-lt"/>
              </a:rPr>
              <a:t>will drive the cost and pace of our HIE’s implementation plan?</a:t>
            </a:r>
            <a:endParaRPr lang="en-CA" sz="4800" dirty="0">
              <a:latin typeface="+mn-lt"/>
            </a:endParaRPr>
          </a:p>
        </p:txBody>
      </p:sp>
      <p:pic>
        <p:nvPicPr>
          <p:cNvPr id="3" name="Graphic 2">
            <a:extLst>
              <a:ext uri="{FF2B5EF4-FFF2-40B4-BE49-F238E27FC236}">
                <a16:creationId xmlns:a16="http://schemas.microsoft.com/office/drawing/2014/main" id="{A7522FCD-2E23-4FA2-734B-4AACEE602CB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406425" y="3466728"/>
            <a:ext cx="3050105" cy="4173829"/>
          </a:xfrm>
          <a:prstGeom prst="rect">
            <a:avLst/>
          </a:prstGeom>
        </p:spPr>
      </p:pic>
    </p:spTree>
    <p:extLst>
      <p:ext uri="{BB962C8B-B14F-4D97-AF65-F5344CB8AC3E}">
        <p14:creationId xmlns:p14="http://schemas.microsoft.com/office/powerpoint/2010/main" val="3023854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CURRENT SITUATION?</a:t>
            </a:r>
          </a:p>
        </p:txBody>
      </p:sp>
      <p:sp>
        <p:nvSpPr>
          <p:cNvPr id="3" name="Content Placeholder 2">
            <a:extLst>
              <a:ext uri="{FF2B5EF4-FFF2-40B4-BE49-F238E27FC236}">
                <a16:creationId xmlns:a16="http://schemas.microsoft.com/office/drawing/2014/main" id="{03E282C2-2919-A1D3-666B-B2482397A566}"/>
              </a:ext>
            </a:extLst>
          </p:cNvPr>
          <p:cNvSpPr>
            <a:spLocks noGrp="1"/>
          </p:cNvSpPr>
          <p:nvPr>
            <p:ph idx="1"/>
          </p:nvPr>
        </p:nvSpPr>
        <p:spPr>
          <a:xfrm>
            <a:off x="731520" y="1920243"/>
            <a:ext cx="12416328" cy="5431155"/>
          </a:xfrm>
        </p:spPr>
        <p:txBody>
          <a:bodyPr>
            <a:normAutofit/>
          </a:bodyPr>
          <a:lstStyle/>
          <a:p>
            <a:r>
              <a:rPr lang="en-CA" sz="3600" dirty="0"/>
              <a:t>&lt;leverage a desk review and pre-workshop interviews with MOH and other relevant stakeholders to determine the numbers and types of facilities, number of health workers (by each type), population size and annual growth rate, inflation rate, typical hourly rate for ICT support, etc. Use the data entry fields on the Investment Rationale tool as a guide for what to seek out. Prepare a succinct description of the findings.&gt;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32</a:t>
            </a:fld>
            <a:endParaRPr lang="en-CA"/>
          </a:p>
        </p:txBody>
      </p:sp>
    </p:spTree>
    <p:extLst>
      <p:ext uri="{BB962C8B-B14F-4D97-AF65-F5344CB8AC3E}">
        <p14:creationId xmlns:p14="http://schemas.microsoft.com/office/powerpoint/2010/main" val="1217689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91423-72C1-F861-A2AA-CFFFF3887A3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800E16-3E0D-BB4E-7222-74A83A84AD6D}"/>
              </a:ext>
            </a:extLst>
          </p:cNvPr>
          <p:cNvSpPr>
            <a:spLocks noGrp="1"/>
          </p:cNvSpPr>
          <p:nvPr>
            <p:ph type="sldNum" sz="quarter" idx="12"/>
          </p:nvPr>
        </p:nvSpPr>
        <p:spPr/>
        <p:txBody>
          <a:bodyPr/>
          <a:lstStyle/>
          <a:p>
            <a:fld id="{6734F48E-A456-4E2F-B17E-509464F7A050}" type="slidenum">
              <a:rPr lang="en-CA" smtClean="0"/>
              <a:pPr/>
              <a:t>33</a:t>
            </a:fld>
            <a:endParaRPr lang="en-CA"/>
          </a:p>
        </p:txBody>
      </p:sp>
      <p:sp>
        <p:nvSpPr>
          <p:cNvPr id="2" name="Content Placeholder 2">
            <a:extLst>
              <a:ext uri="{FF2B5EF4-FFF2-40B4-BE49-F238E27FC236}">
                <a16:creationId xmlns:a16="http://schemas.microsoft.com/office/drawing/2014/main" id="{44686B07-8FEC-A50B-C816-A589D848FCE1}"/>
              </a:ext>
            </a:extLst>
          </p:cNvPr>
          <p:cNvSpPr txBox="1">
            <a:spLocks/>
          </p:cNvSpPr>
          <p:nvPr/>
        </p:nvSpPr>
        <p:spPr>
          <a:xfrm>
            <a:off x="834480" y="1954560"/>
            <a:ext cx="1080120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approaches can help us build and sustain </a:t>
            </a:r>
            <a:r>
              <a:rPr lang="en-CA" sz="4800" b="1" u="sng" dirty="0">
                <a:solidFill>
                  <a:schemeClr val="accent5"/>
                </a:solidFill>
                <a:latin typeface="+mn-lt"/>
              </a:rPr>
              <a:t>momentum</a:t>
            </a:r>
            <a:r>
              <a:rPr lang="en-CA" sz="4800" b="1" dirty="0">
                <a:latin typeface="+mn-lt"/>
              </a:rPr>
              <a:t> on a national </a:t>
            </a:r>
            <a:r>
              <a:rPr lang="en-CA" sz="4800" b="1" dirty="0">
                <a:solidFill>
                  <a:schemeClr val="accent5"/>
                </a:solidFill>
                <a:latin typeface="+mn-lt"/>
              </a:rPr>
              <a:t>HIE construction </a:t>
            </a:r>
            <a:r>
              <a:rPr lang="en-CA" sz="4800" b="1" dirty="0">
                <a:latin typeface="+mn-lt"/>
              </a:rPr>
              <a:t>project?</a:t>
            </a:r>
            <a:endParaRPr lang="en-CA" sz="4800" dirty="0">
              <a:latin typeface="+mn-lt"/>
            </a:endParaRPr>
          </a:p>
        </p:txBody>
      </p:sp>
      <p:pic>
        <p:nvPicPr>
          <p:cNvPr id="6" name="Graphic 5">
            <a:extLst>
              <a:ext uri="{FF2B5EF4-FFF2-40B4-BE49-F238E27FC236}">
                <a16:creationId xmlns:a16="http://schemas.microsoft.com/office/drawing/2014/main" id="{74D26BC7-7026-5409-E1DF-0B2CA933F6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03632" y="4050413"/>
            <a:ext cx="2592288" cy="3643216"/>
          </a:xfrm>
          <a:prstGeom prst="rect">
            <a:avLst/>
          </a:prstGeom>
        </p:spPr>
      </p:pic>
    </p:spTree>
    <p:extLst>
      <p:ext uri="{BB962C8B-B14F-4D97-AF65-F5344CB8AC3E}">
        <p14:creationId xmlns:p14="http://schemas.microsoft.com/office/powerpoint/2010/main" val="3465963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CA674F-8BEA-E966-7BBD-783EEECEBECD}"/>
              </a:ext>
            </a:extLst>
          </p:cNvPr>
          <p:cNvSpPr>
            <a:spLocks noGrp="1"/>
          </p:cNvSpPr>
          <p:nvPr>
            <p:ph type="title"/>
          </p:nvPr>
        </p:nvSpPr>
        <p:spPr/>
        <p:txBody>
          <a:bodyPr/>
          <a:lstStyle/>
          <a:p>
            <a:r>
              <a:rPr lang="en-CA" dirty="0"/>
              <a:t>PRINCIPLES</a:t>
            </a:r>
          </a:p>
        </p:txBody>
      </p:sp>
      <p:sp>
        <p:nvSpPr>
          <p:cNvPr id="4" name="Content Placeholder 3">
            <a:extLst>
              <a:ext uri="{FF2B5EF4-FFF2-40B4-BE49-F238E27FC236}">
                <a16:creationId xmlns:a16="http://schemas.microsoft.com/office/drawing/2014/main" id="{CB8F5DCC-6C11-A095-F4C5-C779752C9411}"/>
              </a:ext>
            </a:extLst>
          </p:cNvPr>
          <p:cNvSpPr>
            <a:spLocks noGrp="1"/>
          </p:cNvSpPr>
          <p:nvPr>
            <p:ph idx="1"/>
          </p:nvPr>
        </p:nvSpPr>
        <p:spPr/>
        <p:txBody>
          <a:bodyPr>
            <a:normAutofit/>
          </a:bodyPr>
          <a:lstStyle/>
          <a:p>
            <a:r>
              <a:rPr lang="en-CA" sz="2800" b="1" dirty="0"/>
              <a:t>To generate </a:t>
            </a:r>
            <a:r>
              <a:rPr lang="en-CA" sz="2800" b="1" dirty="0">
                <a:solidFill>
                  <a:schemeClr val="accent5"/>
                </a:solidFill>
              </a:rPr>
              <a:t>interest</a:t>
            </a:r>
            <a:r>
              <a:rPr lang="en-CA" sz="2800" b="1" dirty="0"/>
              <a:t> and set up for significant </a:t>
            </a:r>
            <a:r>
              <a:rPr lang="en-CA" sz="2800" b="1" dirty="0">
                <a:solidFill>
                  <a:schemeClr val="accent5"/>
                </a:solidFill>
              </a:rPr>
              <a:t>value capture</a:t>
            </a:r>
            <a:r>
              <a:rPr lang="en-CA" sz="2800" b="1" dirty="0"/>
              <a:t>, choose a set of initial guideline-based care pathways that </a:t>
            </a:r>
            <a:r>
              <a:rPr lang="en-CA" sz="2800" b="1" i="1" u="sng" dirty="0">
                <a:solidFill>
                  <a:schemeClr val="accent5"/>
                </a:solidFill>
              </a:rPr>
              <a:t>matter</a:t>
            </a:r>
            <a:r>
              <a:rPr lang="en-CA" sz="2800" b="1" dirty="0"/>
              <a:t> (e.g. high ranked in the </a:t>
            </a:r>
            <a:r>
              <a:rPr lang="en-CA" sz="2800" b="1" dirty="0">
                <a:solidFill>
                  <a:schemeClr val="accent5"/>
                </a:solidFill>
              </a:rPr>
              <a:t>IHME top-10 </a:t>
            </a:r>
            <a:r>
              <a:rPr lang="en-CA" sz="2800" b="1" dirty="0"/>
              <a:t>list of burden of disease).</a:t>
            </a:r>
          </a:p>
          <a:p>
            <a:r>
              <a:rPr lang="en-CA" sz="2800" b="1" dirty="0"/>
              <a:t>Create a </a:t>
            </a:r>
            <a:r>
              <a:rPr lang="en-CA" sz="2800" b="1" i="1" dirty="0">
                <a:solidFill>
                  <a:schemeClr val="accent5"/>
                </a:solidFill>
              </a:rPr>
              <a:t>network</a:t>
            </a:r>
            <a:r>
              <a:rPr lang="en-CA" sz="2800" b="1" dirty="0">
                <a:solidFill>
                  <a:schemeClr val="accent5"/>
                </a:solidFill>
              </a:rPr>
              <a:t> </a:t>
            </a:r>
            <a:r>
              <a:rPr lang="en-CA" sz="2800" b="1" i="1" dirty="0">
                <a:solidFill>
                  <a:schemeClr val="accent5"/>
                </a:solidFill>
              </a:rPr>
              <a:t>effect</a:t>
            </a:r>
            <a:r>
              <a:rPr lang="en-CA" sz="2800" b="1" dirty="0"/>
              <a:t>:</a:t>
            </a:r>
          </a:p>
          <a:p>
            <a:pPr marL="1474470" lvl="1" indent="-742950">
              <a:buFont typeface="+mj-lt"/>
              <a:buAutoNum type="arabicPeriod"/>
            </a:pPr>
            <a:r>
              <a:rPr lang="en-CA" sz="2800" b="1" dirty="0"/>
              <a:t>Implement the </a:t>
            </a:r>
            <a:r>
              <a:rPr lang="en-CA" sz="2800" b="1" dirty="0">
                <a:solidFill>
                  <a:schemeClr val="accent5"/>
                </a:solidFill>
              </a:rPr>
              <a:t>HIE</a:t>
            </a:r>
            <a:r>
              <a:rPr lang="en-CA" sz="2800" b="1" dirty="0"/>
              <a:t>, </a:t>
            </a:r>
            <a:r>
              <a:rPr lang="en-CA" sz="2800" b="1" i="1" dirty="0">
                <a:solidFill>
                  <a:schemeClr val="accent5"/>
                </a:solidFill>
              </a:rPr>
              <a:t>first</a:t>
            </a:r>
            <a:r>
              <a:rPr lang="en-CA" sz="2800" b="1" i="1" dirty="0"/>
              <a:t>.</a:t>
            </a:r>
          </a:p>
          <a:p>
            <a:pPr marL="1474470" lvl="1" indent="-742950">
              <a:buFont typeface="+mj-lt"/>
              <a:buAutoNum type="arabicPeriod"/>
            </a:pPr>
            <a:r>
              <a:rPr lang="en-CA" sz="2800" b="1" dirty="0"/>
              <a:t>Implement a rapid (</a:t>
            </a:r>
            <a:r>
              <a:rPr lang="en-CA" sz="2800" b="1" i="1" dirty="0">
                <a:solidFill>
                  <a:schemeClr val="accent5"/>
                </a:solidFill>
              </a:rPr>
              <a:t>real time</a:t>
            </a:r>
            <a:r>
              <a:rPr lang="en-CA" sz="2800" b="1" dirty="0"/>
              <a:t>) </a:t>
            </a:r>
            <a:r>
              <a:rPr lang="en-CA" sz="2800" b="1" dirty="0">
                <a:solidFill>
                  <a:schemeClr val="accent5"/>
                </a:solidFill>
              </a:rPr>
              <a:t>CR onboarding </a:t>
            </a:r>
            <a:r>
              <a:rPr lang="en-CA" sz="2800" b="1" dirty="0"/>
              <a:t>process.</a:t>
            </a:r>
          </a:p>
          <a:p>
            <a:pPr marL="1474470" lvl="1" indent="-742950">
              <a:buFont typeface="+mj-lt"/>
              <a:buAutoNum type="arabicPeriod"/>
            </a:pPr>
            <a:r>
              <a:rPr lang="en-CA" sz="2800" b="1" dirty="0"/>
              <a:t>Set up </a:t>
            </a:r>
            <a:r>
              <a:rPr lang="en-CA" sz="2800" b="1" dirty="0">
                <a:solidFill>
                  <a:schemeClr val="accent5"/>
                </a:solidFill>
              </a:rPr>
              <a:t>conformance testing</a:t>
            </a:r>
            <a:r>
              <a:rPr lang="en-CA" sz="2800" b="1" dirty="0"/>
              <a:t>.</a:t>
            </a:r>
          </a:p>
          <a:p>
            <a:pPr marL="1474470" lvl="1" indent="-742950">
              <a:buFont typeface="+mj-lt"/>
              <a:buAutoNum type="arabicPeriod"/>
            </a:pPr>
            <a:r>
              <a:rPr lang="en-CA" sz="2800" b="1" dirty="0"/>
              <a:t>Connect </a:t>
            </a:r>
            <a:r>
              <a:rPr lang="en-CA" sz="2800" b="1" dirty="0">
                <a:solidFill>
                  <a:schemeClr val="accent5"/>
                </a:solidFill>
              </a:rPr>
              <a:t>waves</a:t>
            </a:r>
            <a:r>
              <a:rPr lang="en-CA" sz="2800" b="1" dirty="0"/>
              <a:t> of conformant POS solutions at a time.</a:t>
            </a:r>
          </a:p>
          <a:p>
            <a:r>
              <a:rPr lang="en-CA" sz="2800" b="1" dirty="0"/>
              <a:t>Try to bring </a:t>
            </a:r>
            <a:r>
              <a:rPr lang="en-CA" sz="2800" b="1" dirty="0">
                <a:solidFill>
                  <a:schemeClr val="accent5"/>
                </a:solidFill>
              </a:rPr>
              <a:t>entire referral networks </a:t>
            </a:r>
            <a:r>
              <a:rPr lang="en-CA" sz="2800" b="1" dirty="0"/>
              <a:t>onboard at the same time.</a:t>
            </a:r>
          </a:p>
          <a:p>
            <a:r>
              <a:rPr lang="en-CA" sz="2800" b="1" dirty="0"/>
              <a:t>Try to </a:t>
            </a:r>
            <a:r>
              <a:rPr lang="en-CA" sz="2800" b="1" dirty="0">
                <a:solidFill>
                  <a:schemeClr val="accent5"/>
                </a:solidFill>
              </a:rPr>
              <a:t>import siloed data </a:t>
            </a:r>
            <a:r>
              <a:rPr lang="en-CA" sz="2800" b="1" dirty="0"/>
              <a:t>holdings to accelerate care continuity.</a:t>
            </a:r>
          </a:p>
        </p:txBody>
      </p:sp>
      <p:sp>
        <p:nvSpPr>
          <p:cNvPr id="2" name="Slide Number Placeholder 1">
            <a:extLst>
              <a:ext uri="{FF2B5EF4-FFF2-40B4-BE49-F238E27FC236}">
                <a16:creationId xmlns:a16="http://schemas.microsoft.com/office/drawing/2014/main" id="{C51794AC-68B9-3D64-ACA0-482B8910C7A9}"/>
              </a:ext>
            </a:extLst>
          </p:cNvPr>
          <p:cNvSpPr>
            <a:spLocks noGrp="1"/>
          </p:cNvSpPr>
          <p:nvPr>
            <p:ph type="sldNum" sz="quarter" idx="12"/>
          </p:nvPr>
        </p:nvSpPr>
        <p:spPr/>
        <p:txBody>
          <a:bodyPr/>
          <a:lstStyle/>
          <a:p>
            <a:fld id="{6734F48E-A456-4E2F-B17E-509464F7A050}" type="slidenum">
              <a:rPr lang="en-CA" smtClean="0"/>
              <a:pPr/>
              <a:t>34</a:t>
            </a:fld>
            <a:endParaRPr lang="en-CA"/>
          </a:p>
        </p:txBody>
      </p:sp>
    </p:spTree>
    <p:extLst>
      <p:ext uri="{BB962C8B-B14F-4D97-AF65-F5344CB8AC3E}">
        <p14:creationId xmlns:p14="http://schemas.microsoft.com/office/powerpoint/2010/main" val="2986659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238C-B665-BEF7-E9A8-2A583275CA8E}"/>
              </a:ext>
            </a:extLst>
          </p:cNvPr>
          <p:cNvSpPr>
            <a:spLocks noGrp="1"/>
          </p:cNvSpPr>
          <p:nvPr>
            <p:ph type="title"/>
          </p:nvPr>
        </p:nvSpPr>
        <p:spPr/>
        <p:txBody>
          <a:bodyPr>
            <a:normAutofit/>
          </a:bodyPr>
          <a:lstStyle/>
          <a:p>
            <a:r>
              <a:rPr lang="en-CA" dirty="0"/>
              <a:t>IMPLEMENTATION </a:t>
            </a:r>
            <a:r>
              <a:rPr lang="en-CA" i="1" dirty="0"/>
              <a:t>COST</a:t>
            </a:r>
            <a:r>
              <a:rPr lang="en-CA" dirty="0"/>
              <a:t> &amp; </a:t>
            </a:r>
            <a:r>
              <a:rPr lang="en-CA" i="1" dirty="0"/>
              <a:t>TIME</a:t>
            </a:r>
            <a:r>
              <a:rPr lang="en-CA" dirty="0"/>
              <a:t> </a:t>
            </a:r>
            <a:r>
              <a:rPr lang="en-CA" b="1" dirty="0"/>
              <a:t>DRIVERS</a:t>
            </a:r>
          </a:p>
        </p:txBody>
      </p:sp>
      <p:sp>
        <p:nvSpPr>
          <p:cNvPr id="3" name="Content Placeholder 2">
            <a:extLst>
              <a:ext uri="{FF2B5EF4-FFF2-40B4-BE49-F238E27FC236}">
                <a16:creationId xmlns:a16="http://schemas.microsoft.com/office/drawing/2014/main" id="{E9DCFE9F-D1F3-B836-BD42-B2F89117DA44}"/>
              </a:ext>
            </a:extLst>
          </p:cNvPr>
          <p:cNvSpPr>
            <a:spLocks noGrp="1"/>
          </p:cNvSpPr>
          <p:nvPr>
            <p:ph idx="1"/>
          </p:nvPr>
        </p:nvSpPr>
        <p:spPr>
          <a:xfrm>
            <a:off x="731520" y="1920243"/>
            <a:ext cx="13208416" cy="5431155"/>
          </a:xfrm>
        </p:spPr>
        <p:txBody>
          <a:bodyPr>
            <a:noAutofit/>
          </a:bodyPr>
          <a:lstStyle/>
          <a:p>
            <a:pPr>
              <a:lnSpc>
                <a:spcPts val="2100"/>
              </a:lnSpc>
            </a:pPr>
            <a:r>
              <a:rPr lang="en-CA" sz="2000" b="1" dirty="0"/>
              <a:t>HIE infrastructure costs will tend to have an </a:t>
            </a:r>
            <a:r>
              <a:rPr lang="en-CA" sz="2000" b="1" dirty="0">
                <a:solidFill>
                  <a:schemeClr val="accent5"/>
                </a:solidFill>
              </a:rPr>
              <a:t>installation/one-time </a:t>
            </a:r>
            <a:r>
              <a:rPr lang="en-CA" sz="2000" b="1" dirty="0"/>
              <a:t>fee plus an </a:t>
            </a:r>
            <a:r>
              <a:rPr lang="en-CA" sz="2000" b="1" dirty="0">
                <a:solidFill>
                  <a:schemeClr val="accent5"/>
                </a:solidFill>
              </a:rPr>
              <a:t>operating</a:t>
            </a:r>
            <a:r>
              <a:rPr lang="en-CA" sz="2000" b="1" dirty="0"/>
              <a:t> fee. This will be typical for the cloud-hosted HIE services and for façades and integrations to legacy solutions.</a:t>
            </a:r>
          </a:p>
          <a:p>
            <a:pPr>
              <a:lnSpc>
                <a:spcPts val="2100"/>
              </a:lnSpc>
            </a:pPr>
            <a:endParaRPr lang="en-CA" sz="2000" b="1" dirty="0"/>
          </a:p>
          <a:p>
            <a:pPr>
              <a:lnSpc>
                <a:spcPts val="2100"/>
              </a:lnSpc>
            </a:pPr>
            <a:r>
              <a:rPr lang="en-CA" sz="2000" b="1" dirty="0"/>
              <a:t>Adoption costs will be driven by the number of:</a:t>
            </a:r>
          </a:p>
          <a:p>
            <a:pPr lvl="1">
              <a:lnSpc>
                <a:spcPts val="2100"/>
              </a:lnSpc>
            </a:pPr>
            <a:r>
              <a:rPr lang="en-CA" sz="2000" b="1" dirty="0">
                <a:solidFill>
                  <a:schemeClr val="accent5"/>
                </a:solidFill>
              </a:rPr>
              <a:t>Clients</a:t>
            </a:r>
            <a:r>
              <a:rPr lang="en-CA" sz="2000" b="1" dirty="0"/>
              <a:t> – health ID “credential” to be issued at first care visit, and regularly refreshed</a:t>
            </a:r>
          </a:p>
          <a:p>
            <a:pPr lvl="1">
              <a:lnSpc>
                <a:spcPts val="2100"/>
              </a:lnSpc>
            </a:pPr>
            <a:r>
              <a:rPr lang="en-CA" sz="2000" b="1" dirty="0">
                <a:solidFill>
                  <a:schemeClr val="accent5"/>
                </a:solidFill>
              </a:rPr>
              <a:t>Facilities</a:t>
            </a:r>
            <a:r>
              <a:rPr lang="en-CA" sz="2000" b="1" dirty="0"/>
              <a:t> – attributes collected and regularly refreshed; POS solutions implemented and operated</a:t>
            </a:r>
          </a:p>
          <a:p>
            <a:pPr lvl="1">
              <a:lnSpc>
                <a:spcPts val="2100"/>
              </a:lnSpc>
            </a:pPr>
            <a:r>
              <a:rPr lang="en-CA" sz="2000" b="1" dirty="0">
                <a:solidFill>
                  <a:schemeClr val="accent5"/>
                </a:solidFill>
              </a:rPr>
              <a:t>Care providers </a:t>
            </a:r>
            <a:r>
              <a:rPr lang="en-CA" sz="2000" b="1" dirty="0"/>
              <a:t>– attributes collected and regularly refreshed</a:t>
            </a:r>
          </a:p>
          <a:p>
            <a:pPr lvl="1">
              <a:lnSpc>
                <a:spcPts val="2100"/>
              </a:lnSpc>
            </a:pPr>
            <a:r>
              <a:rPr lang="en-CA" sz="2000" b="1" dirty="0"/>
              <a:t>terminology </a:t>
            </a:r>
            <a:r>
              <a:rPr lang="en-CA" sz="2000" b="1" dirty="0">
                <a:solidFill>
                  <a:schemeClr val="accent5"/>
                </a:solidFill>
              </a:rPr>
              <a:t>updates</a:t>
            </a:r>
            <a:r>
              <a:rPr lang="en-CA" sz="2000" b="1" dirty="0"/>
              <a:t> – code lists published, and POS solutions updated</a:t>
            </a:r>
          </a:p>
          <a:p>
            <a:pPr lvl="1">
              <a:lnSpc>
                <a:spcPts val="2100"/>
              </a:lnSpc>
            </a:pPr>
            <a:r>
              <a:rPr lang="en-CA" sz="2000" b="1" dirty="0"/>
              <a:t>indicator report </a:t>
            </a:r>
            <a:r>
              <a:rPr lang="en-CA" sz="2000" b="1" dirty="0">
                <a:solidFill>
                  <a:schemeClr val="accent5"/>
                </a:solidFill>
              </a:rPr>
              <a:t>submissions</a:t>
            </a:r>
            <a:r>
              <a:rPr lang="en-CA" sz="2000" b="1" dirty="0"/>
              <a:t>.</a:t>
            </a:r>
          </a:p>
          <a:p>
            <a:pPr lvl="1">
              <a:lnSpc>
                <a:spcPts val="2100"/>
              </a:lnSpc>
            </a:pPr>
            <a:endParaRPr lang="en-CA" sz="2000" b="1" dirty="0"/>
          </a:p>
          <a:p>
            <a:pPr>
              <a:lnSpc>
                <a:spcPts val="2100"/>
              </a:lnSpc>
            </a:pPr>
            <a:r>
              <a:rPr lang="en-CA" sz="2000" b="1" dirty="0">
                <a:solidFill>
                  <a:schemeClr val="accent5"/>
                </a:solidFill>
              </a:rPr>
              <a:t>Costs</a:t>
            </a:r>
            <a:r>
              <a:rPr lang="en-CA" sz="2000" b="1" dirty="0"/>
              <a:t> will accrue immediately, but </a:t>
            </a:r>
            <a:r>
              <a:rPr lang="en-CA" sz="2000" b="1" dirty="0">
                <a:solidFill>
                  <a:schemeClr val="accent5"/>
                </a:solidFill>
              </a:rPr>
              <a:t>benefits</a:t>
            </a:r>
            <a:r>
              <a:rPr lang="en-CA" sz="2000" b="1" dirty="0"/>
              <a:t> will not accrue until “</a:t>
            </a:r>
            <a:r>
              <a:rPr lang="en-CA" sz="2000" b="1" dirty="0">
                <a:solidFill>
                  <a:schemeClr val="accent5"/>
                </a:solidFill>
              </a:rPr>
              <a:t>critical mass</a:t>
            </a:r>
            <a:r>
              <a:rPr lang="en-CA" sz="2000" b="1" dirty="0"/>
              <a:t>” is reached – this is an incentive to implement </a:t>
            </a:r>
            <a:r>
              <a:rPr lang="en-CA" sz="2000" b="1" dirty="0">
                <a:solidFill>
                  <a:schemeClr val="accent5"/>
                </a:solidFill>
              </a:rPr>
              <a:t>quickly</a:t>
            </a:r>
            <a:r>
              <a:rPr lang="en-CA" sz="2000" b="1" dirty="0"/>
              <a:t>.</a:t>
            </a:r>
          </a:p>
          <a:p>
            <a:pPr>
              <a:lnSpc>
                <a:spcPts val="2100"/>
              </a:lnSpc>
            </a:pPr>
            <a:endParaRPr lang="en-CA" sz="2000" b="1" dirty="0"/>
          </a:p>
          <a:p>
            <a:pPr>
              <a:lnSpc>
                <a:spcPts val="2100"/>
              </a:lnSpc>
            </a:pPr>
            <a:r>
              <a:rPr lang="en-CA" sz="2000" b="1" dirty="0">
                <a:solidFill>
                  <a:schemeClr val="accent5"/>
                </a:solidFill>
              </a:rPr>
              <a:t>Inflation</a:t>
            </a:r>
            <a:r>
              <a:rPr lang="en-CA" sz="2000" b="1" dirty="0"/>
              <a:t>, if it is high, adds a further incentive to go quickly.</a:t>
            </a:r>
          </a:p>
          <a:p>
            <a:pPr>
              <a:lnSpc>
                <a:spcPts val="2100"/>
              </a:lnSpc>
            </a:pPr>
            <a:endParaRPr lang="en-CA" sz="2000" b="1" dirty="0"/>
          </a:p>
          <a:p>
            <a:pPr>
              <a:lnSpc>
                <a:spcPts val="2100"/>
              </a:lnSpc>
            </a:pPr>
            <a:r>
              <a:rPr lang="en-CA" sz="2000" b="1" dirty="0"/>
              <a:t>Ongoing </a:t>
            </a:r>
            <a:r>
              <a:rPr lang="en-CA" sz="2000" b="1" dirty="0">
                <a:solidFill>
                  <a:schemeClr val="accent5"/>
                </a:solidFill>
              </a:rPr>
              <a:t>governance and management costs </a:t>
            </a:r>
            <a:r>
              <a:rPr lang="en-CA" sz="2000" b="1" dirty="0"/>
              <a:t>must be accounted for.</a:t>
            </a:r>
          </a:p>
        </p:txBody>
      </p:sp>
      <p:sp>
        <p:nvSpPr>
          <p:cNvPr id="4" name="Slide Number Placeholder 3">
            <a:extLst>
              <a:ext uri="{FF2B5EF4-FFF2-40B4-BE49-F238E27FC236}">
                <a16:creationId xmlns:a16="http://schemas.microsoft.com/office/drawing/2014/main" id="{ED6581B4-5617-C43F-3FB3-15FB20FE7136}"/>
              </a:ext>
            </a:extLst>
          </p:cNvPr>
          <p:cNvSpPr>
            <a:spLocks noGrp="1"/>
          </p:cNvSpPr>
          <p:nvPr>
            <p:ph type="sldNum" sz="quarter" idx="12"/>
          </p:nvPr>
        </p:nvSpPr>
        <p:spPr/>
        <p:txBody>
          <a:bodyPr/>
          <a:lstStyle/>
          <a:p>
            <a:fld id="{6734F48E-A456-4E2F-B17E-509464F7A050}" type="slidenum">
              <a:rPr lang="en-CA" smtClean="0"/>
              <a:pPr/>
              <a:t>35</a:t>
            </a:fld>
            <a:endParaRPr lang="en-CA"/>
          </a:p>
        </p:txBody>
      </p:sp>
    </p:spTree>
    <p:extLst>
      <p:ext uri="{BB962C8B-B14F-4D97-AF65-F5344CB8AC3E}">
        <p14:creationId xmlns:p14="http://schemas.microsoft.com/office/powerpoint/2010/main" val="2468219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28B4FD-9291-CEDF-0F76-D39D8773A94C}"/>
              </a:ext>
            </a:extLst>
          </p:cNvPr>
          <p:cNvSpPr txBox="1"/>
          <p:nvPr/>
        </p:nvSpPr>
        <p:spPr>
          <a:xfrm>
            <a:off x="690464" y="1251495"/>
            <a:ext cx="6510700" cy="5693866"/>
          </a:xfrm>
          <a:prstGeom prst="rect">
            <a:avLst/>
          </a:prstGeom>
          <a:noFill/>
        </p:spPr>
        <p:txBody>
          <a:bodyPr wrap="square" rtlCol="0">
            <a:spAutoFit/>
          </a:bodyPr>
          <a:lstStyle/>
          <a:p>
            <a:r>
              <a:rPr lang="en-CA" sz="2800" b="1" dirty="0">
                <a:solidFill>
                  <a:schemeClr val="tx2"/>
                </a:solidFill>
              </a:rPr>
              <a:t>Implementing the </a:t>
            </a:r>
            <a:r>
              <a:rPr lang="en-CA" sz="2800" b="1" dirty="0">
                <a:solidFill>
                  <a:schemeClr val="accent5"/>
                </a:solidFill>
              </a:rPr>
              <a:t>HIE </a:t>
            </a:r>
            <a:r>
              <a:rPr lang="en-CA" sz="2800" b="1" u="sng" dirty="0">
                <a:solidFill>
                  <a:schemeClr val="accent5"/>
                </a:solidFill>
              </a:rPr>
              <a:t>first</a:t>
            </a:r>
            <a:r>
              <a:rPr lang="en-CA" sz="2800" b="1" dirty="0">
                <a:solidFill>
                  <a:schemeClr val="accent5"/>
                </a:solidFill>
              </a:rPr>
              <a:t> </a:t>
            </a:r>
            <a:r>
              <a:rPr lang="en-CA" sz="2800" b="1" dirty="0">
                <a:solidFill>
                  <a:schemeClr val="tx2"/>
                </a:solidFill>
              </a:rPr>
              <a:t>addresses the </a:t>
            </a:r>
            <a:r>
              <a:rPr lang="en-CA" sz="2800" b="1" dirty="0">
                <a:solidFill>
                  <a:schemeClr val="accent5"/>
                </a:solidFill>
              </a:rPr>
              <a:t>permutation and combinations </a:t>
            </a:r>
            <a:r>
              <a:rPr lang="en-CA" sz="2800" b="1" dirty="0">
                <a:solidFill>
                  <a:schemeClr val="tx2"/>
                </a:solidFill>
              </a:rPr>
              <a:t>problem associated with of point-to-point data sharing.</a:t>
            </a:r>
          </a:p>
          <a:p>
            <a:endParaRPr lang="en-CA" sz="2800" b="1" dirty="0">
              <a:solidFill>
                <a:schemeClr val="tx2"/>
              </a:solidFill>
            </a:endParaRPr>
          </a:p>
          <a:p>
            <a:endParaRPr lang="en-CA" sz="2800" b="1" dirty="0">
              <a:solidFill>
                <a:schemeClr val="tx2"/>
              </a:solidFill>
            </a:endParaRPr>
          </a:p>
          <a:p>
            <a:r>
              <a:rPr lang="en-CA" sz="2800" b="1" dirty="0">
                <a:solidFill>
                  <a:schemeClr val="tx2"/>
                </a:solidFill>
              </a:rPr>
              <a:t>Every new point of care that connects to the network can </a:t>
            </a:r>
            <a:r>
              <a:rPr lang="en-CA" sz="2800" b="1" dirty="0">
                <a:solidFill>
                  <a:schemeClr val="accent5"/>
                </a:solidFill>
              </a:rPr>
              <a:t>immediately share health data</a:t>
            </a:r>
            <a:r>
              <a:rPr lang="en-CA" sz="2800" b="1" dirty="0">
                <a:solidFill>
                  <a:schemeClr val="tx2"/>
                </a:solidFill>
              </a:rPr>
              <a:t> with </a:t>
            </a:r>
            <a:r>
              <a:rPr lang="en-CA" sz="2800" b="1" i="1" dirty="0">
                <a:solidFill>
                  <a:schemeClr val="tx2"/>
                </a:solidFill>
              </a:rPr>
              <a:t>every other point </a:t>
            </a:r>
            <a:r>
              <a:rPr lang="en-CA" sz="2800" b="1" dirty="0">
                <a:solidFill>
                  <a:schemeClr val="tx2"/>
                </a:solidFill>
              </a:rPr>
              <a:t>that is already connected. This builds </a:t>
            </a:r>
            <a:r>
              <a:rPr lang="en-CA" sz="2800" b="1" dirty="0">
                <a:solidFill>
                  <a:schemeClr val="accent5"/>
                </a:solidFill>
              </a:rPr>
              <a:t>geometrically increasing value </a:t>
            </a:r>
            <a:r>
              <a:rPr lang="en-CA" sz="2800" b="1" dirty="0">
                <a:solidFill>
                  <a:schemeClr val="tx2"/>
                </a:solidFill>
              </a:rPr>
              <a:t>and </a:t>
            </a:r>
            <a:r>
              <a:rPr lang="en-CA" sz="2800" b="1" i="1" dirty="0">
                <a:solidFill>
                  <a:schemeClr val="accent5"/>
                </a:solidFill>
              </a:rPr>
              <a:t>momentum</a:t>
            </a:r>
            <a:r>
              <a:rPr lang="en-CA" sz="2800" b="1" dirty="0">
                <a:solidFill>
                  <a:schemeClr val="tx2"/>
                </a:solidFill>
              </a:rPr>
              <a:t> as the implementation progresses.</a:t>
            </a:r>
          </a:p>
        </p:txBody>
      </p:sp>
      <p:pic>
        <p:nvPicPr>
          <p:cNvPr id="5" name="Picture 2">
            <a:extLst>
              <a:ext uri="{FF2B5EF4-FFF2-40B4-BE49-F238E27FC236}">
                <a16:creationId xmlns:a16="http://schemas.microsoft.com/office/drawing/2014/main" id="{941CD8C8-DEDA-5400-C927-C5B1FAEAC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228" y="289231"/>
            <a:ext cx="4548424" cy="16446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4212CE2-B357-83E0-AC0B-2AEF070243E7}"/>
              </a:ext>
            </a:extLst>
          </p:cNvPr>
          <p:cNvGrpSpPr/>
          <p:nvPr/>
        </p:nvGrpSpPr>
        <p:grpSpPr>
          <a:xfrm>
            <a:off x="7981168" y="2168558"/>
            <a:ext cx="5704009" cy="4587600"/>
            <a:chOff x="6909171" y="2259244"/>
            <a:chExt cx="4981540" cy="4042484"/>
          </a:xfrm>
        </p:grpSpPr>
        <p:pic>
          <p:nvPicPr>
            <p:cNvPr id="7" name="Picture 6">
              <a:extLst>
                <a:ext uri="{FF2B5EF4-FFF2-40B4-BE49-F238E27FC236}">
                  <a16:creationId xmlns:a16="http://schemas.microsoft.com/office/drawing/2014/main" id="{F32538B4-BB73-109F-9BE5-EF2FD7834CB1}"/>
                </a:ext>
              </a:extLst>
            </p:cNvPr>
            <p:cNvPicPr>
              <a:picLocks noChangeAspect="1"/>
            </p:cNvPicPr>
            <p:nvPr/>
          </p:nvPicPr>
          <p:blipFill>
            <a:blip r:embed="rId3"/>
            <a:stretch>
              <a:fillRect/>
            </a:stretch>
          </p:blipFill>
          <p:spPr>
            <a:xfrm>
              <a:off x="6909171" y="2259244"/>
              <a:ext cx="4981540" cy="4042484"/>
            </a:xfrm>
            <a:prstGeom prst="rect">
              <a:avLst/>
            </a:prstGeom>
            <a:ln w="19050">
              <a:solidFill>
                <a:srgbClr val="061F80"/>
              </a:solidFill>
            </a:ln>
          </p:spPr>
        </p:pic>
        <p:sp>
          <p:nvSpPr>
            <p:cNvPr id="8" name="TextBox 7">
              <a:extLst>
                <a:ext uri="{FF2B5EF4-FFF2-40B4-BE49-F238E27FC236}">
                  <a16:creationId xmlns:a16="http://schemas.microsoft.com/office/drawing/2014/main" id="{CD269764-3760-0A84-8F34-8FADEDF5C932}"/>
                </a:ext>
              </a:extLst>
            </p:cNvPr>
            <p:cNvSpPr txBox="1"/>
            <p:nvPr/>
          </p:nvSpPr>
          <p:spPr>
            <a:xfrm>
              <a:off x="8696772" y="2671364"/>
              <a:ext cx="2636418" cy="623772"/>
            </a:xfrm>
            <a:prstGeom prst="rect">
              <a:avLst/>
            </a:prstGeom>
            <a:noFill/>
          </p:spPr>
          <p:txBody>
            <a:bodyPr wrap="none" rtlCol="0">
              <a:spAutoFit/>
            </a:bodyPr>
            <a:lstStyle/>
            <a:p>
              <a:pPr algn="r"/>
              <a:r>
                <a:rPr lang="en-CA" sz="2000" dirty="0">
                  <a:solidFill>
                    <a:srgbClr val="740937"/>
                  </a:solidFill>
                </a:rPr>
                <a:t>Number of Data Sharing </a:t>
              </a:r>
            </a:p>
            <a:p>
              <a:pPr algn="r"/>
              <a:r>
                <a:rPr lang="en-CA" sz="2000" dirty="0">
                  <a:solidFill>
                    <a:srgbClr val="740937"/>
                  </a:solidFill>
                </a:rPr>
                <a:t>Connections (</a:t>
              </a:r>
              <a:r>
                <a:rPr lang="en-CA" sz="2000" b="1" dirty="0">
                  <a:solidFill>
                    <a:srgbClr val="740937"/>
                  </a:solidFill>
                </a:rPr>
                <a:t>value</a:t>
              </a:r>
              <a:r>
                <a:rPr lang="en-CA" sz="2000" dirty="0">
                  <a:solidFill>
                    <a:srgbClr val="740937"/>
                  </a:solidFill>
                </a:rPr>
                <a:t>)     </a:t>
              </a:r>
            </a:p>
          </p:txBody>
        </p:sp>
        <p:sp>
          <p:nvSpPr>
            <p:cNvPr id="9" name="TextBox 8">
              <a:extLst>
                <a:ext uri="{FF2B5EF4-FFF2-40B4-BE49-F238E27FC236}">
                  <a16:creationId xmlns:a16="http://schemas.microsoft.com/office/drawing/2014/main" id="{7F6E9B1D-794E-5B3A-1C89-F35F32A9CA79}"/>
                </a:ext>
              </a:extLst>
            </p:cNvPr>
            <p:cNvSpPr txBox="1"/>
            <p:nvPr/>
          </p:nvSpPr>
          <p:spPr>
            <a:xfrm>
              <a:off x="9143695" y="5243261"/>
              <a:ext cx="2747016" cy="623772"/>
            </a:xfrm>
            <a:prstGeom prst="rect">
              <a:avLst/>
            </a:prstGeom>
            <a:noFill/>
          </p:spPr>
          <p:txBody>
            <a:bodyPr wrap="none" rtlCol="0">
              <a:spAutoFit/>
            </a:bodyPr>
            <a:lstStyle/>
            <a:p>
              <a:pPr algn="ctr"/>
              <a:r>
                <a:rPr lang="en-CA" sz="2000" dirty="0">
                  <a:solidFill>
                    <a:srgbClr val="061F80"/>
                  </a:solidFill>
                </a:rPr>
                <a:t>Number of Points of Care </a:t>
              </a:r>
            </a:p>
            <a:p>
              <a:pPr algn="ctr"/>
              <a:r>
                <a:rPr lang="en-CA" sz="2000" dirty="0">
                  <a:solidFill>
                    <a:srgbClr val="061F80"/>
                  </a:solidFill>
                </a:rPr>
                <a:t>on the national HIE (</a:t>
              </a:r>
              <a:r>
                <a:rPr lang="en-CA" sz="2000" b="1" dirty="0">
                  <a:solidFill>
                    <a:srgbClr val="061F80"/>
                  </a:solidFill>
                </a:rPr>
                <a:t>cost</a:t>
              </a:r>
              <a:r>
                <a:rPr lang="en-CA" sz="2000" dirty="0">
                  <a:solidFill>
                    <a:srgbClr val="061F80"/>
                  </a:solidFill>
                </a:rPr>
                <a:t>)</a:t>
              </a:r>
            </a:p>
          </p:txBody>
        </p:sp>
      </p:grpSp>
      <p:grpSp>
        <p:nvGrpSpPr>
          <p:cNvPr id="13" name="Group 12">
            <a:extLst>
              <a:ext uri="{FF2B5EF4-FFF2-40B4-BE49-F238E27FC236}">
                <a16:creationId xmlns:a16="http://schemas.microsoft.com/office/drawing/2014/main" id="{4D6651E4-FBCC-B810-2A34-7EF443D1DEE2}"/>
              </a:ext>
            </a:extLst>
          </p:cNvPr>
          <p:cNvGrpSpPr/>
          <p:nvPr/>
        </p:nvGrpSpPr>
        <p:grpSpPr>
          <a:xfrm>
            <a:off x="9241405" y="221094"/>
            <a:ext cx="2053490" cy="1780902"/>
            <a:chOff x="9373451" y="362037"/>
            <a:chExt cx="1693889" cy="1469036"/>
          </a:xfrm>
        </p:grpSpPr>
        <p:cxnSp>
          <p:nvCxnSpPr>
            <p:cNvPr id="10" name="Straight Connector 9">
              <a:extLst>
                <a:ext uri="{FF2B5EF4-FFF2-40B4-BE49-F238E27FC236}">
                  <a16:creationId xmlns:a16="http://schemas.microsoft.com/office/drawing/2014/main" id="{6DEDD4C0-9C07-C07C-774E-3AF60B4C9919}"/>
                </a:ext>
              </a:extLst>
            </p:cNvPr>
            <p:cNvCxnSpPr>
              <a:cxnSpLocks/>
            </p:cNvCxnSpPr>
            <p:nvPr/>
          </p:nvCxnSpPr>
          <p:spPr>
            <a:xfrm>
              <a:off x="9373451" y="362037"/>
              <a:ext cx="1693889" cy="143905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0AA2E7-2644-FC60-5257-6996BDBB3668}"/>
                </a:ext>
              </a:extLst>
            </p:cNvPr>
            <p:cNvCxnSpPr>
              <a:cxnSpLocks/>
            </p:cNvCxnSpPr>
            <p:nvPr/>
          </p:nvCxnSpPr>
          <p:spPr>
            <a:xfrm flipV="1">
              <a:off x="9403432" y="392017"/>
              <a:ext cx="1633928" cy="143905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A5955B3-9FB8-BB31-8068-90A2356250CB}"/>
              </a:ext>
            </a:extLst>
          </p:cNvPr>
          <p:cNvSpPr txBox="1"/>
          <p:nvPr/>
        </p:nvSpPr>
        <p:spPr>
          <a:xfrm>
            <a:off x="12069959" y="1111545"/>
            <a:ext cx="611065" cy="461665"/>
          </a:xfrm>
          <a:prstGeom prst="rect">
            <a:avLst/>
          </a:prstGeom>
          <a:solidFill>
            <a:schemeClr val="bg1"/>
          </a:solidFill>
        </p:spPr>
        <p:txBody>
          <a:bodyPr wrap="none" rtlCol="0">
            <a:spAutoFit/>
          </a:bodyPr>
          <a:lstStyle/>
          <a:p>
            <a:pPr algn="l"/>
            <a:r>
              <a:rPr lang="en-CA" sz="2400" b="1" dirty="0">
                <a:solidFill>
                  <a:schemeClr val="tx2"/>
                </a:solidFill>
              </a:rPr>
              <a:t>HIE</a:t>
            </a:r>
          </a:p>
        </p:txBody>
      </p:sp>
    </p:spTree>
    <p:extLst>
      <p:ext uri="{BB962C8B-B14F-4D97-AF65-F5344CB8AC3E}">
        <p14:creationId xmlns:p14="http://schemas.microsoft.com/office/powerpoint/2010/main" val="1722956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5C3A436-D88E-966F-60AB-1E6ABEEB0AA3}"/>
              </a:ext>
            </a:extLst>
          </p:cNvPr>
          <p:cNvCxnSpPr>
            <a:cxnSpLocks/>
          </p:cNvCxnSpPr>
          <p:nvPr/>
        </p:nvCxnSpPr>
        <p:spPr>
          <a:xfrm flipV="1">
            <a:off x="11059616" y="2856384"/>
            <a:ext cx="1656184" cy="2961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421582-9E02-1AB0-C4C5-E5CAD56F8094}"/>
              </a:ext>
            </a:extLst>
          </p:cNvPr>
          <p:cNvCxnSpPr>
            <a:cxnSpLocks/>
          </p:cNvCxnSpPr>
          <p:nvPr/>
        </p:nvCxnSpPr>
        <p:spPr>
          <a:xfrm>
            <a:off x="11059616" y="3263762"/>
            <a:ext cx="1575612" cy="87169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8F459B-2514-84A8-3A0C-BDE5685EB42C}"/>
              </a:ext>
            </a:extLst>
          </p:cNvPr>
          <p:cNvCxnSpPr>
            <a:cxnSpLocks/>
          </p:cNvCxnSpPr>
          <p:nvPr/>
        </p:nvCxnSpPr>
        <p:spPr>
          <a:xfrm flipV="1">
            <a:off x="12691966" y="2856384"/>
            <a:ext cx="311866" cy="12790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2FBC39A5-2A15-ABE1-5D03-4C3C4EAE0917}"/>
              </a:ext>
            </a:extLst>
          </p:cNvPr>
          <p:cNvSpPr>
            <a:spLocks noGrp="1"/>
          </p:cNvSpPr>
          <p:nvPr>
            <p:ph type="title"/>
          </p:nvPr>
        </p:nvSpPr>
        <p:spPr/>
        <p:txBody>
          <a:bodyPr>
            <a:normAutofit fontScale="90000"/>
          </a:bodyPr>
          <a:lstStyle/>
          <a:p>
            <a:r>
              <a:rPr lang="en-CA" i="1" dirty="0"/>
              <a:t>BUY VS BUILD</a:t>
            </a:r>
            <a:r>
              <a:rPr lang="en-CA" dirty="0"/>
              <a:t>  HIE </a:t>
            </a:r>
            <a:r>
              <a:rPr lang="en-CA" b="1" dirty="0"/>
              <a:t>INFRASTRUCTURE</a:t>
            </a:r>
            <a:r>
              <a:rPr lang="en-CA" dirty="0"/>
              <a:t> OPTIONS</a:t>
            </a:r>
          </a:p>
        </p:txBody>
      </p:sp>
      <p:sp>
        <p:nvSpPr>
          <p:cNvPr id="2" name="Slide Number Placeholder 1">
            <a:extLst>
              <a:ext uri="{FF2B5EF4-FFF2-40B4-BE49-F238E27FC236}">
                <a16:creationId xmlns:a16="http://schemas.microsoft.com/office/drawing/2014/main" id="{C76EA0C2-A116-AD33-8E50-176FA739A88A}"/>
              </a:ext>
            </a:extLst>
          </p:cNvPr>
          <p:cNvSpPr>
            <a:spLocks noGrp="1"/>
          </p:cNvSpPr>
          <p:nvPr>
            <p:ph type="sldNum" sz="quarter" idx="12"/>
          </p:nvPr>
        </p:nvSpPr>
        <p:spPr/>
        <p:txBody>
          <a:bodyPr/>
          <a:lstStyle/>
          <a:p>
            <a:fld id="{6734F48E-A456-4E2F-B17E-509464F7A050}" type="slidenum">
              <a:rPr lang="en-CA" smtClean="0"/>
              <a:pPr/>
              <a:t>37</a:t>
            </a:fld>
            <a:endParaRPr lang="en-CA"/>
          </a:p>
        </p:txBody>
      </p:sp>
      <p:sp>
        <p:nvSpPr>
          <p:cNvPr id="6" name="Cloud 5">
            <a:extLst>
              <a:ext uri="{FF2B5EF4-FFF2-40B4-BE49-F238E27FC236}">
                <a16:creationId xmlns:a16="http://schemas.microsoft.com/office/drawing/2014/main" id="{600E4AFF-13E1-3269-0AE3-C85CB11962AE}"/>
              </a:ext>
            </a:extLst>
          </p:cNvPr>
          <p:cNvSpPr/>
          <p:nvPr/>
        </p:nvSpPr>
        <p:spPr>
          <a:xfrm>
            <a:off x="4369830" y="1818575"/>
            <a:ext cx="735290" cy="53132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2"/>
              </a:solidFill>
            </a:endParaRPr>
          </a:p>
        </p:txBody>
      </p:sp>
      <p:sp>
        <p:nvSpPr>
          <p:cNvPr id="7" name="Cloud 6">
            <a:extLst>
              <a:ext uri="{FF2B5EF4-FFF2-40B4-BE49-F238E27FC236}">
                <a16:creationId xmlns:a16="http://schemas.microsoft.com/office/drawing/2014/main" id="{7A4CD618-C93D-F267-27AF-9956F23D5A5F}"/>
              </a:ext>
            </a:extLst>
          </p:cNvPr>
          <p:cNvSpPr/>
          <p:nvPr/>
        </p:nvSpPr>
        <p:spPr>
          <a:xfrm>
            <a:off x="453955" y="2454973"/>
            <a:ext cx="842890" cy="622318"/>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2"/>
              </a:solidFill>
            </a:endParaRPr>
          </a:p>
        </p:txBody>
      </p:sp>
      <p:sp>
        <p:nvSpPr>
          <p:cNvPr id="5" name="Cloud 4">
            <a:extLst>
              <a:ext uri="{FF2B5EF4-FFF2-40B4-BE49-F238E27FC236}">
                <a16:creationId xmlns:a16="http://schemas.microsoft.com/office/drawing/2014/main" id="{87EE1D9F-FE69-55E5-767F-878959C7153A}"/>
              </a:ext>
            </a:extLst>
          </p:cNvPr>
          <p:cNvSpPr/>
          <p:nvPr/>
        </p:nvSpPr>
        <p:spPr>
          <a:xfrm>
            <a:off x="1075993" y="2348880"/>
            <a:ext cx="3967052" cy="2160240"/>
          </a:xfrm>
          <a:prstGeom prst="cloud">
            <a:avLst/>
          </a:pr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2"/>
                </a:solidFill>
              </a:rPr>
              <a:t>HIE Infrastructure-as-a-Service (IaaS)</a:t>
            </a:r>
          </a:p>
        </p:txBody>
      </p:sp>
      <p:sp>
        <p:nvSpPr>
          <p:cNvPr id="8" name="TextBox 7">
            <a:extLst>
              <a:ext uri="{FF2B5EF4-FFF2-40B4-BE49-F238E27FC236}">
                <a16:creationId xmlns:a16="http://schemas.microsoft.com/office/drawing/2014/main" id="{05541CCC-5337-A760-E6AA-0B950FAFECAF}"/>
              </a:ext>
            </a:extLst>
          </p:cNvPr>
          <p:cNvSpPr txBox="1"/>
          <p:nvPr/>
        </p:nvSpPr>
        <p:spPr>
          <a:xfrm>
            <a:off x="1050504" y="4834880"/>
            <a:ext cx="4176464" cy="1815882"/>
          </a:xfrm>
          <a:prstGeom prst="rect">
            <a:avLst/>
          </a:prstGeom>
          <a:noFill/>
        </p:spPr>
        <p:txBody>
          <a:bodyPr wrap="square" rtlCol="0">
            <a:spAutoFit/>
          </a:bodyPr>
          <a:lstStyle/>
          <a:p>
            <a:pPr algn="l"/>
            <a:r>
              <a:rPr lang="en-CA" sz="1600" b="1" dirty="0">
                <a:solidFill>
                  <a:schemeClr val="tx2"/>
                </a:solidFill>
              </a:rPr>
              <a:t>Hybrid cloud Infrastructure-as-a-Service (</a:t>
            </a:r>
            <a:r>
              <a:rPr lang="en-CA" sz="1600" b="1" dirty="0">
                <a:solidFill>
                  <a:schemeClr val="accent5"/>
                </a:solidFill>
              </a:rPr>
              <a:t>IaaS</a:t>
            </a:r>
            <a:r>
              <a:rPr lang="en-CA" sz="1600" b="1" dirty="0">
                <a:solidFill>
                  <a:schemeClr val="tx2"/>
                </a:solidFill>
              </a:rPr>
              <a:t>) offering procured as a long-term contract from a credible cloud service provider. Multiple hosted services (including legacy solutions) packaged and operated as a single service for a monthly fee. </a:t>
            </a:r>
          </a:p>
        </p:txBody>
      </p:sp>
      <p:sp>
        <p:nvSpPr>
          <p:cNvPr id="9" name="Cloud 8">
            <a:extLst>
              <a:ext uri="{FF2B5EF4-FFF2-40B4-BE49-F238E27FC236}">
                <a16:creationId xmlns:a16="http://schemas.microsoft.com/office/drawing/2014/main" id="{E6E41DB6-6F4F-3532-E617-1199E76AEF71}"/>
              </a:ext>
            </a:extLst>
          </p:cNvPr>
          <p:cNvSpPr/>
          <p:nvPr/>
        </p:nvSpPr>
        <p:spPr>
          <a:xfrm>
            <a:off x="5444232" y="2228003"/>
            <a:ext cx="3967052" cy="2160240"/>
          </a:xfrm>
          <a:prstGeom prst="cloud">
            <a:avLst/>
          </a:pr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2"/>
                </a:solidFill>
              </a:rPr>
              <a:t>HIE “Private” Cloud</a:t>
            </a:r>
          </a:p>
        </p:txBody>
      </p:sp>
      <p:sp>
        <p:nvSpPr>
          <p:cNvPr id="10" name="TextBox 9">
            <a:extLst>
              <a:ext uri="{FF2B5EF4-FFF2-40B4-BE49-F238E27FC236}">
                <a16:creationId xmlns:a16="http://schemas.microsoft.com/office/drawing/2014/main" id="{99582C31-A39E-7895-EB07-A4E1685E3D84}"/>
              </a:ext>
            </a:extLst>
          </p:cNvPr>
          <p:cNvSpPr txBox="1"/>
          <p:nvPr/>
        </p:nvSpPr>
        <p:spPr>
          <a:xfrm>
            <a:off x="5563174" y="4834880"/>
            <a:ext cx="4176464" cy="1569660"/>
          </a:xfrm>
          <a:prstGeom prst="rect">
            <a:avLst/>
          </a:prstGeom>
          <a:noFill/>
        </p:spPr>
        <p:txBody>
          <a:bodyPr wrap="square" rtlCol="0">
            <a:spAutoFit/>
          </a:bodyPr>
          <a:lstStyle/>
          <a:p>
            <a:pPr algn="l"/>
            <a:r>
              <a:rPr lang="en-CA" sz="1600" b="1" dirty="0">
                <a:solidFill>
                  <a:schemeClr val="tx2"/>
                </a:solidFill>
              </a:rPr>
              <a:t>HIE solution stack built by a credible service provider. License fees and annual maintenance fees may apply. Entire HIE stack is hosted on an infrastructure operated and maintained by MOH.</a:t>
            </a:r>
          </a:p>
        </p:txBody>
      </p:sp>
      <p:sp>
        <p:nvSpPr>
          <p:cNvPr id="11" name="Cloud 10">
            <a:extLst>
              <a:ext uri="{FF2B5EF4-FFF2-40B4-BE49-F238E27FC236}">
                <a16:creationId xmlns:a16="http://schemas.microsoft.com/office/drawing/2014/main" id="{F2C3303B-6627-D9B3-3C24-82EF223D807A}"/>
              </a:ext>
            </a:extLst>
          </p:cNvPr>
          <p:cNvSpPr/>
          <p:nvPr/>
        </p:nvSpPr>
        <p:spPr>
          <a:xfrm>
            <a:off x="9750396" y="2579112"/>
            <a:ext cx="2063892" cy="137160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12" name="Cloud 11">
            <a:extLst>
              <a:ext uri="{FF2B5EF4-FFF2-40B4-BE49-F238E27FC236}">
                <a16:creationId xmlns:a16="http://schemas.microsoft.com/office/drawing/2014/main" id="{0DEB23FA-0932-ED40-4934-DB50566DC715}"/>
              </a:ext>
            </a:extLst>
          </p:cNvPr>
          <p:cNvSpPr/>
          <p:nvPr/>
        </p:nvSpPr>
        <p:spPr>
          <a:xfrm>
            <a:off x="12098774" y="2004476"/>
            <a:ext cx="2063892" cy="137160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13" name="Cloud 12">
            <a:extLst>
              <a:ext uri="{FF2B5EF4-FFF2-40B4-BE49-F238E27FC236}">
                <a16:creationId xmlns:a16="http://schemas.microsoft.com/office/drawing/2014/main" id="{1F1076A5-45DB-ACC7-E684-6C4FB2456589}"/>
              </a:ext>
            </a:extLst>
          </p:cNvPr>
          <p:cNvSpPr/>
          <p:nvPr/>
        </p:nvSpPr>
        <p:spPr>
          <a:xfrm>
            <a:off x="12139736" y="3720479"/>
            <a:ext cx="990984" cy="788641"/>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21" name="TextBox 20">
            <a:extLst>
              <a:ext uri="{FF2B5EF4-FFF2-40B4-BE49-F238E27FC236}">
                <a16:creationId xmlns:a16="http://schemas.microsoft.com/office/drawing/2014/main" id="{935C496A-A9BB-E140-37D7-3F14ED5516F9}"/>
              </a:ext>
            </a:extLst>
          </p:cNvPr>
          <p:cNvSpPr txBox="1"/>
          <p:nvPr/>
        </p:nvSpPr>
        <p:spPr>
          <a:xfrm>
            <a:off x="9826916" y="4834880"/>
            <a:ext cx="4176464" cy="1323439"/>
          </a:xfrm>
          <a:prstGeom prst="rect">
            <a:avLst/>
          </a:prstGeom>
          <a:noFill/>
        </p:spPr>
        <p:txBody>
          <a:bodyPr wrap="square" rtlCol="0">
            <a:spAutoFit/>
          </a:bodyPr>
          <a:lstStyle/>
          <a:p>
            <a:pPr algn="l"/>
            <a:r>
              <a:rPr lang="en-CA" sz="1600" b="1" dirty="0">
                <a:solidFill>
                  <a:schemeClr val="tx2"/>
                </a:solidFill>
              </a:rPr>
              <a:t>Stick-built HIE solution with a software stack constructed and maintained by MOH. HIE elements are hosted on infrastructure operated and maintained by MOH.</a:t>
            </a:r>
          </a:p>
        </p:txBody>
      </p:sp>
      <p:sp>
        <p:nvSpPr>
          <p:cNvPr id="22" name="TextBox 21">
            <a:extLst>
              <a:ext uri="{FF2B5EF4-FFF2-40B4-BE49-F238E27FC236}">
                <a16:creationId xmlns:a16="http://schemas.microsoft.com/office/drawing/2014/main" id="{169C813A-682E-0F35-91DE-E99A0B007882}"/>
              </a:ext>
            </a:extLst>
          </p:cNvPr>
          <p:cNvSpPr txBox="1"/>
          <p:nvPr/>
        </p:nvSpPr>
        <p:spPr>
          <a:xfrm>
            <a:off x="10487883" y="3077291"/>
            <a:ext cx="1967205" cy="461665"/>
          </a:xfrm>
          <a:prstGeom prst="rect">
            <a:avLst/>
          </a:prstGeom>
          <a:noFill/>
        </p:spPr>
        <p:txBody>
          <a:bodyPr wrap="none" rtlCol="0">
            <a:spAutoFit/>
          </a:bodyPr>
          <a:lstStyle/>
          <a:p>
            <a:pPr algn="l"/>
            <a:r>
              <a:rPr lang="en-CA" sz="2400" b="1" dirty="0">
                <a:solidFill>
                  <a:schemeClr val="tx2"/>
                </a:solidFill>
              </a:rPr>
              <a:t>Stick-built HIE</a:t>
            </a:r>
          </a:p>
        </p:txBody>
      </p:sp>
    </p:spTree>
    <p:extLst>
      <p:ext uri="{BB962C8B-B14F-4D97-AF65-F5344CB8AC3E}">
        <p14:creationId xmlns:p14="http://schemas.microsoft.com/office/powerpoint/2010/main" val="1815946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A135-D007-AB75-D04F-483FCA78C9C1}"/>
              </a:ext>
            </a:extLst>
          </p:cNvPr>
          <p:cNvSpPr>
            <a:spLocks noGrp="1"/>
          </p:cNvSpPr>
          <p:nvPr>
            <p:ph type="title"/>
          </p:nvPr>
        </p:nvSpPr>
        <p:spPr/>
        <p:txBody>
          <a:bodyPr/>
          <a:lstStyle/>
          <a:p>
            <a:r>
              <a:rPr lang="en-CA" dirty="0"/>
              <a:t>HEALTH ID </a:t>
            </a:r>
            <a:r>
              <a:rPr lang="en-CA" b="1" dirty="0"/>
              <a:t>CREDENTIAL </a:t>
            </a:r>
            <a:r>
              <a:rPr lang="en-CA" dirty="0"/>
              <a:t>OPTIONS</a:t>
            </a:r>
          </a:p>
        </p:txBody>
      </p:sp>
      <p:sp>
        <p:nvSpPr>
          <p:cNvPr id="3" name="Slide Number Placeholder 2">
            <a:extLst>
              <a:ext uri="{FF2B5EF4-FFF2-40B4-BE49-F238E27FC236}">
                <a16:creationId xmlns:a16="http://schemas.microsoft.com/office/drawing/2014/main" id="{2601E12F-B3B1-8B85-342D-6DE4DB5C69D5}"/>
              </a:ext>
            </a:extLst>
          </p:cNvPr>
          <p:cNvSpPr>
            <a:spLocks noGrp="1"/>
          </p:cNvSpPr>
          <p:nvPr>
            <p:ph type="sldNum" sz="quarter" idx="12"/>
          </p:nvPr>
        </p:nvSpPr>
        <p:spPr/>
        <p:txBody>
          <a:bodyPr/>
          <a:lstStyle/>
          <a:p>
            <a:fld id="{6734F48E-A456-4E2F-B17E-509464F7A050}" type="slidenum">
              <a:rPr lang="en-CA" smtClean="0"/>
              <a:pPr/>
              <a:t>38</a:t>
            </a:fld>
            <a:endParaRPr lang="en-CA"/>
          </a:p>
        </p:txBody>
      </p:sp>
      <p:sp>
        <p:nvSpPr>
          <p:cNvPr id="4" name="Rectangle 3">
            <a:extLst>
              <a:ext uri="{FF2B5EF4-FFF2-40B4-BE49-F238E27FC236}">
                <a16:creationId xmlns:a16="http://schemas.microsoft.com/office/drawing/2014/main" id="{A306D620-CE5D-248E-D4D8-B6E5C12945C5}"/>
              </a:ext>
            </a:extLst>
          </p:cNvPr>
          <p:cNvSpPr/>
          <p:nvPr/>
        </p:nvSpPr>
        <p:spPr>
          <a:xfrm>
            <a:off x="1432108" y="2314600"/>
            <a:ext cx="3168352" cy="18002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6" name="Graphic 5" descr="Qr Code with solid fill">
            <a:extLst>
              <a:ext uri="{FF2B5EF4-FFF2-40B4-BE49-F238E27FC236}">
                <a16:creationId xmlns:a16="http://schemas.microsoft.com/office/drawing/2014/main" id="{AA0C8FFC-2239-0D37-754D-9A33F5CCE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0308" y="2514608"/>
            <a:ext cx="664088" cy="700092"/>
          </a:xfrm>
          <a:prstGeom prst="rect">
            <a:avLst/>
          </a:prstGeom>
        </p:spPr>
      </p:pic>
      <p:sp>
        <p:nvSpPr>
          <p:cNvPr id="7" name="TextBox 6">
            <a:extLst>
              <a:ext uri="{FF2B5EF4-FFF2-40B4-BE49-F238E27FC236}">
                <a16:creationId xmlns:a16="http://schemas.microsoft.com/office/drawing/2014/main" id="{954BE0F1-C860-B478-A114-2C5633ECE4EE}"/>
              </a:ext>
            </a:extLst>
          </p:cNvPr>
          <p:cNvSpPr txBox="1"/>
          <p:nvPr/>
        </p:nvSpPr>
        <p:spPr>
          <a:xfrm>
            <a:off x="1451492" y="2521912"/>
            <a:ext cx="1375953" cy="1169551"/>
          </a:xfrm>
          <a:prstGeom prst="rect">
            <a:avLst/>
          </a:prstGeom>
          <a:noFill/>
        </p:spPr>
        <p:txBody>
          <a:bodyPr wrap="none" rtlCol="0">
            <a:spAutoFit/>
          </a:bodyPr>
          <a:lstStyle/>
          <a:p>
            <a:pPr algn="r"/>
            <a:r>
              <a:rPr lang="en-CA" sz="1400" dirty="0"/>
              <a:t>ID#: </a:t>
            </a:r>
          </a:p>
          <a:p>
            <a:pPr algn="r"/>
            <a:r>
              <a:rPr lang="en-CA" sz="1400" dirty="0"/>
              <a:t>Name:</a:t>
            </a:r>
          </a:p>
          <a:p>
            <a:pPr algn="r"/>
            <a:r>
              <a:rPr lang="en-CA" sz="1400" dirty="0"/>
              <a:t>DOB:</a:t>
            </a:r>
          </a:p>
          <a:p>
            <a:pPr algn="r"/>
            <a:r>
              <a:rPr lang="en-CA" sz="1400" dirty="0"/>
              <a:t>Sex:</a:t>
            </a:r>
          </a:p>
          <a:p>
            <a:pPr algn="r"/>
            <a:r>
              <a:rPr lang="en-CA" sz="1400" dirty="0"/>
              <a:t>Mother’s Name:</a:t>
            </a:r>
          </a:p>
        </p:txBody>
      </p:sp>
      <p:sp>
        <p:nvSpPr>
          <p:cNvPr id="8" name="TextBox 7">
            <a:extLst>
              <a:ext uri="{FF2B5EF4-FFF2-40B4-BE49-F238E27FC236}">
                <a16:creationId xmlns:a16="http://schemas.microsoft.com/office/drawing/2014/main" id="{6B330A7D-FD12-ADF6-DAC3-03CC42F8BCEE}"/>
              </a:ext>
            </a:extLst>
          </p:cNvPr>
          <p:cNvSpPr txBox="1"/>
          <p:nvPr/>
        </p:nvSpPr>
        <p:spPr>
          <a:xfrm>
            <a:off x="2827445" y="2521911"/>
            <a:ext cx="1449436" cy="1169551"/>
          </a:xfrm>
          <a:prstGeom prst="rect">
            <a:avLst/>
          </a:prstGeom>
          <a:noFill/>
        </p:spPr>
        <p:txBody>
          <a:bodyPr wrap="none" rtlCol="0">
            <a:spAutoFit/>
          </a:bodyPr>
          <a:lstStyle/>
          <a:p>
            <a:r>
              <a:rPr lang="en-CA" sz="1400" b="1" dirty="0"/>
              <a:t>123456789</a:t>
            </a:r>
          </a:p>
          <a:p>
            <a:r>
              <a:rPr lang="en-CA" sz="1400" dirty="0">
                <a:solidFill>
                  <a:srgbClr val="00B0F0"/>
                </a:solidFill>
                <a:latin typeface="Alex Brush" panose="02000400000000000000" pitchFamily="2" charset="0"/>
              </a:rPr>
              <a:t>Able Baker Chow</a:t>
            </a:r>
          </a:p>
          <a:p>
            <a:r>
              <a:rPr lang="en-CA" sz="1400" dirty="0">
                <a:solidFill>
                  <a:srgbClr val="00B0F0"/>
                </a:solidFill>
                <a:latin typeface="Alex Brush" panose="02000400000000000000" pitchFamily="2" charset="0"/>
              </a:rPr>
              <a:t>1990-06-15</a:t>
            </a:r>
          </a:p>
          <a:p>
            <a:r>
              <a:rPr lang="en-CA" sz="1400" dirty="0">
                <a:solidFill>
                  <a:srgbClr val="00B0F0"/>
                </a:solidFill>
                <a:latin typeface="Alex Brush" panose="02000400000000000000" pitchFamily="2" charset="0"/>
              </a:rPr>
              <a:t>M</a:t>
            </a:r>
          </a:p>
          <a:p>
            <a:r>
              <a:rPr lang="en-CA" sz="1400" dirty="0">
                <a:solidFill>
                  <a:srgbClr val="00B0F0"/>
                </a:solidFill>
                <a:latin typeface="Alex Brush" panose="02000400000000000000" pitchFamily="2" charset="0"/>
              </a:rPr>
              <a:t>Isabel </a:t>
            </a:r>
            <a:r>
              <a:rPr lang="en-CA" sz="1400" dirty="0" err="1">
                <a:solidFill>
                  <a:srgbClr val="00B0F0"/>
                </a:solidFill>
                <a:latin typeface="Alex Brush" panose="02000400000000000000" pitchFamily="2" charset="0"/>
              </a:rPr>
              <a:t>Mwani</a:t>
            </a:r>
            <a:r>
              <a:rPr lang="en-CA" sz="1400" dirty="0">
                <a:solidFill>
                  <a:srgbClr val="00B0F0"/>
                </a:solidFill>
                <a:latin typeface="Alex Brush" panose="02000400000000000000" pitchFamily="2" charset="0"/>
              </a:rPr>
              <a:t> Chow</a:t>
            </a:r>
          </a:p>
        </p:txBody>
      </p:sp>
      <p:sp>
        <p:nvSpPr>
          <p:cNvPr id="9" name="Rectangle 8">
            <a:extLst>
              <a:ext uri="{FF2B5EF4-FFF2-40B4-BE49-F238E27FC236}">
                <a16:creationId xmlns:a16="http://schemas.microsoft.com/office/drawing/2014/main" id="{145C7E25-F20D-5690-59F6-3CD497A07D14}"/>
              </a:ext>
            </a:extLst>
          </p:cNvPr>
          <p:cNvSpPr/>
          <p:nvPr/>
        </p:nvSpPr>
        <p:spPr>
          <a:xfrm>
            <a:off x="7087452" y="2306119"/>
            <a:ext cx="3168352" cy="18002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0" name="Graphic 9" descr="Qr Code with solid fill">
            <a:extLst>
              <a:ext uri="{FF2B5EF4-FFF2-40B4-BE49-F238E27FC236}">
                <a16:creationId xmlns:a16="http://schemas.microsoft.com/office/drawing/2014/main" id="{644CD8D4-2487-B1FA-996D-E5F97EC88B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1151" y="3031064"/>
            <a:ext cx="465049" cy="490262"/>
          </a:xfrm>
          <a:prstGeom prst="rect">
            <a:avLst/>
          </a:prstGeom>
        </p:spPr>
      </p:pic>
      <p:sp>
        <p:nvSpPr>
          <p:cNvPr id="11" name="TextBox 10">
            <a:extLst>
              <a:ext uri="{FF2B5EF4-FFF2-40B4-BE49-F238E27FC236}">
                <a16:creationId xmlns:a16="http://schemas.microsoft.com/office/drawing/2014/main" id="{4C9E5467-B5F0-5776-2E71-DAAE86558252}"/>
              </a:ext>
            </a:extLst>
          </p:cNvPr>
          <p:cNvSpPr txBox="1"/>
          <p:nvPr/>
        </p:nvSpPr>
        <p:spPr>
          <a:xfrm>
            <a:off x="7175493" y="2666160"/>
            <a:ext cx="1375953" cy="1169551"/>
          </a:xfrm>
          <a:prstGeom prst="rect">
            <a:avLst/>
          </a:prstGeom>
          <a:noFill/>
        </p:spPr>
        <p:txBody>
          <a:bodyPr wrap="none" rtlCol="0">
            <a:spAutoFit/>
          </a:bodyPr>
          <a:lstStyle/>
          <a:p>
            <a:pPr algn="r"/>
            <a:r>
              <a:rPr lang="en-CA" sz="1400" dirty="0"/>
              <a:t>ID#: </a:t>
            </a:r>
          </a:p>
          <a:p>
            <a:pPr algn="r"/>
            <a:r>
              <a:rPr lang="en-CA" sz="1400" dirty="0"/>
              <a:t>Name:</a:t>
            </a:r>
          </a:p>
          <a:p>
            <a:pPr algn="r"/>
            <a:r>
              <a:rPr lang="en-CA" sz="1400" dirty="0"/>
              <a:t>DOB:</a:t>
            </a:r>
          </a:p>
          <a:p>
            <a:pPr algn="r"/>
            <a:r>
              <a:rPr lang="en-CA" sz="1400" dirty="0"/>
              <a:t>Sex:</a:t>
            </a:r>
          </a:p>
          <a:p>
            <a:pPr algn="r"/>
            <a:r>
              <a:rPr lang="en-CA" sz="1400" dirty="0"/>
              <a:t>Mother’s Name:</a:t>
            </a:r>
          </a:p>
        </p:txBody>
      </p:sp>
      <p:sp>
        <p:nvSpPr>
          <p:cNvPr id="12" name="TextBox 11">
            <a:extLst>
              <a:ext uri="{FF2B5EF4-FFF2-40B4-BE49-F238E27FC236}">
                <a16:creationId xmlns:a16="http://schemas.microsoft.com/office/drawing/2014/main" id="{6B41717F-3483-0C8D-4925-B93455303E72}"/>
              </a:ext>
            </a:extLst>
          </p:cNvPr>
          <p:cNvSpPr txBox="1"/>
          <p:nvPr/>
        </p:nvSpPr>
        <p:spPr>
          <a:xfrm>
            <a:off x="8551446" y="2666159"/>
            <a:ext cx="1608646" cy="1169551"/>
          </a:xfrm>
          <a:prstGeom prst="rect">
            <a:avLst/>
          </a:prstGeom>
          <a:noFill/>
        </p:spPr>
        <p:txBody>
          <a:bodyPr wrap="none" rtlCol="0">
            <a:spAutoFit/>
          </a:bodyPr>
          <a:lstStyle/>
          <a:p>
            <a:r>
              <a:rPr lang="en-CA" sz="1400" dirty="0"/>
              <a:t>123456789</a:t>
            </a:r>
          </a:p>
          <a:p>
            <a:r>
              <a:rPr lang="en-CA" sz="1400" dirty="0"/>
              <a:t>Able Baker Chow</a:t>
            </a:r>
          </a:p>
          <a:p>
            <a:r>
              <a:rPr lang="en-CA" sz="1400" dirty="0"/>
              <a:t>1990-06-15</a:t>
            </a:r>
          </a:p>
          <a:p>
            <a:r>
              <a:rPr lang="en-CA" sz="1400" dirty="0"/>
              <a:t>M</a:t>
            </a:r>
          </a:p>
          <a:p>
            <a:r>
              <a:rPr lang="en-CA" sz="1400" dirty="0"/>
              <a:t>Isabel </a:t>
            </a:r>
            <a:r>
              <a:rPr lang="en-CA" sz="1400" dirty="0" err="1"/>
              <a:t>Mwani</a:t>
            </a:r>
            <a:r>
              <a:rPr lang="en-CA" sz="1400" dirty="0"/>
              <a:t> Chow</a:t>
            </a:r>
          </a:p>
        </p:txBody>
      </p:sp>
      <p:pic>
        <p:nvPicPr>
          <p:cNvPr id="14" name="Graphic 13" descr="User with solid fill">
            <a:extLst>
              <a:ext uri="{FF2B5EF4-FFF2-40B4-BE49-F238E27FC236}">
                <a16:creationId xmlns:a16="http://schemas.microsoft.com/office/drawing/2014/main" id="{FD76F073-C5D5-C714-45B5-C880BE5B59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88574" y="2450135"/>
            <a:ext cx="650202" cy="650202"/>
          </a:xfrm>
          <a:prstGeom prst="rect">
            <a:avLst/>
          </a:prstGeom>
        </p:spPr>
      </p:pic>
      <p:pic>
        <p:nvPicPr>
          <p:cNvPr id="16" name="Graphic 15" descr="Fingerprint with solid fill">
            <a:extLst>
              <a:ext uri="{FF2B5EF4-FFF2-40B4-BE49-F238E27FC236}">
                <a16:creationId xmlns:a16="http://schemas.microsoft.com/office/drawing/2014/main" id="{A32B5D53-A2B8-4081-1B7C-2E62B500B8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02892" y="2725580"/>
            <a:ext cx="914400" cy="914400"/>
          </a:xfrm>
          <a:prstGeom prst="rect">
            <a:avLst/>
          </a:prstGeom>
        </p:spPr>
      </p:pic>
      <p:pic>
        <p:nvPicPr>
          <p:cNvPr id="18" name="Graphic 17" descr="Eye Scan with solid fill">
            <a:extLst>
              <a:ext uri="{FF2B5EF4-FFF2-40B4-BE49-F238E27FC236}">
                <a16:creationId xmlns:a16="http://schemas.microsoft.com/office/drawing/2014/main" id="{5D997B9F-2A16-236C-E252-8590852B2A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45755" y="2749019"/>
            <a:ext cx="914400" cy="914400"/>
          </a:xfrm>
          <a:prstGeom prst="rect">
            <a:avLst/>
          </a:prstGeom>
        </p:spPr>
      </p:pic>
      <p:sp>
        <p:nvSpPr>
          <p:cNvPr id="19" name="Thought Bubble: Cloud 18">
            <a:extLst>
              <a:ext uri="{FF2B5EF4-FFF2-40B4-BE49-F238E27FC236}">
                <a16:creationId xmlns:a16="http://schemas.microsoft.com/office/drawing/2014/main" id="{8218A5C4-DB7B-DFA7-4E29-C6A75977B80E}"/>
              </a:ext>
            </a:extLst>
          </p:cNvPr>
          <p:cNvSpPr/>
          <p:nvPr/>
        </p:nvSpPr>
        <p:spPr>
          <a:xfrm>
            <a:off x="4698902" y="2306119"/>
            <a:ext cx="2023218" cy="1371600"/>
          </a:xfrm>
          <a:prstGeom prst="cloudCallout">
            <a:avLst>
              <a:gd name="adj1" fmla="val -34710"/>
              <a:gd name="adj2" fmla="val 79431"/>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4-digit PIN</a:t>
            </a:r>
          </a:p>
        </p:txBody>
      </p:sp>
      <p:sp>
        <p:nvSpPr>
          <p:cNvPr id="20" name="TextBox 19">
            <a:extLst>
              <a:ext uri="{FF2B5EF4-FFF2-40B4-BE49-F238E27FC236}">
                <a16:creationId xmlns:a16="http://schemas.microsoft.com/office/drawing/2014/main" id="{2F510BCC-97C5-805E-C978-03748EAFD506}"/>
              </a:ext>
            </a:extLst>
          </p:cNvPr>
          <p:cNvSpPr txBox="1"/>
          <p:nvPr/>
        </p:nvSpPr>
        <p:spPr>
          <a:xfrm>
            <a:off x="1376932" y="4750088"/>
            <a:ext cx="5345188" cy="1323439"/>
          </a:xfrm>
          <a:prstGeom prst="rect">
            <a:avLst/>
          </a:prstGeom>
          <a:noFill/>
        </p:spPr>
        <p:txBody>
          <a:bodyPr wrap="square" rtlCol="0">
            <a:spAutoFit/>
          </a:bodyPr>
          <a:lstStyle/>
          <a:p>
            <a:pPr algn="l"/>
            <a:r>
              <a:rPr lang="en-CA" sz="1600" b="1" dirty="0">
                <a:solidFill>
                  <a:schemeClr val="tx2"/>
                </a:solidFill>
              </a:rPr>
              <a:t>A simple pre-barcoded card with key demographics either typed or handwritten in can be effective. If put in a plastic sleeve, these can be an inexpensive and durable option. If a PIN is associated with the card’s ID#, these can provide two-factor authentication.</a:t>
            </a:r>
          </a:p>
        </p:txBody>
      </p:sp>
      <p:sp>
        <p:nvSpPr>
          <p:cNvPr id="21" name="TextBox 20">
            <a:extLst>
              <a:ext uri="{FF2B5EF4-FFF2-40B4-BE49-F238E27FC236}">
                <a16:creationId xmlns:a16="http://schemas.microsoft.com/office/drawing/2014/main" id="{91BF5705-E69B-923C-60E0-90F214474C83}"/>
              </a:ext>
            </a:extLst>
          </p:cNvPr>
          <p:cNvSpPr txBox="1"/>
          <p:nvPr/>
        </p:nvSpPr>
        <p:spPr>
          <a:xfrm>
            <a:off x="6976962" y="4750088"/>
            <a:ext cx="3148968" cy="1815882"/>
          </a:xfrm>
          <a:prstGeom prst="rect">
            <a:avLst/>
          </a:prstGeom>
          <a:noFill/>
        </p:spPr>
        <p:txBody>
          <a:bodyPr wrap="square" rtlCol="0">
            <a:spAutoFit/>
          </a:bodyPr>
          <a:lstStyle/>
          <a:p>
            <a:pPr algn="l"/>
            <a:r>
              <a:rPr lang="en-CA" sz="1600" b="1" dirty="0">
                <a:solidFill>
                  <a:schemeClr val="tx2"/>
                </a:solidFill>
              </a:rPr>
              <a:t>Printed plastic cards that include a person’s picture add forgery protection and support two factor authentication. Photo capture and card printing requires special equipment.</a:t>
            </a:r>
          </a:p>
        </p:txBody>
      </p:sp>
      <p:sp>
        <p:nvSpPr>
          <p:cNvPr id="22" name="TextBox 21">
            <a:extLst>
              <a:ext uri="{FF2B5EF4-FFF2-40B4-BE49-F238E27FC236}">
                <a16:creationId xmlns:a16="http://schemas.microsoft.com/office/drawing/2014/main" id="{FD93515D-C224-EEF0-6379-FBDF07435888}"/>
              </a:ext>
            </a:extLst>
          </p:cNvPr>
          <p:cNvSpPr txBox="1"/>
          <p:nvPr/>
        </p:nvSpPr>
        <p:spPr>
          <a:xfrm>
            <a:off x="10685671" y="4750088"/>
            <a:ext cx="3148968" cy="1815882"/>
          </a:xfrm>
          <a:prstGeom prst="rect">
            <a:avLst/>
          </a:prstGeom>
          <a:noFill/>
        </p:spPr>
        <p:txBody>
          <a:bodyPr wrap="square" rtlCol="0">
            <a:spAutoFit/>
          </a:bodyPr>
          <a:lstStyle/>
          <a:p>
            <a:pPr algn="l"/>
            <a:r>
              <a:rPr lang="en-CA" sz="1600" b="1" dirty="0">
                <a:solidFill>
                  <a:schemeClr val="tx2"/>
                </a:solidFill>
              </a:rPr>
              <a:t>Biometric options such as iris scans or fingerprints may be leveraged for adult persons. Collecting the scans and deploying readers at scale can have non-trivial cost implications. </a:t>
            </a:r>
          </a:p>
        </p:txBody>
      </p:sp>
    </p:spTree>
    <p:extLst>
      <p:ext uri="{BB962C8B-B14F-4D97-AF65-F5344CB8AC3E}">
        <p14:creationId xmlns:p14="http://schemas.microsoft.com/office/powerpoint/2010/main" val="3181194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B7AE-3B05-B66A-90DB-B08EE9515B94}"/>
              </a:ext>
            </a:extLst>
          </p:cNvPr>
          <p:cNvSpPr>
            <a:spLocks noGrp="1"/>
          </p:cNvSpPr>
          <p:nvPr>
            <p:ph type="title"/>
          </p:nvPr>
        </p:nvSpPr>
        <p:spPr/>
        <p:txBody>
          <a:bodyPr>
            <a:normAutofit fontScale="90000"/>
          </a:bodyPr>
          <a:lstStyle/>
          <a:p>
            <a:r>
              <a:rPr lang="en-CA" dirty="0"/>
              <a:t>DIGITAL HEALTH </a:t>
            </a:r>
            <a:r>
              <a:rPr lang="en-CA" b="1" i="1" dirty="0"/>
              <a:t>HUMAN-RESOURCE CAPACITY</a:t>
            </a:r>
          </a:p>
        </p:txBody>
      </p:sp>
      <p:sp>
        <p:nvSpPr>
          <p:cNvPr id="3" name="Content Placeholder 2">
            <a:extLst>
              <a:ext uri="{FF2B5EF4-FFF2-40B4-BE49-F238E27FC236}">
                <a16:creationId xmlns:a16="http://schemas.microsoft.com/office/drawing/2014/main" id="{22D1ADA3-FC5B-DEB7-1976-80426FA648AF}"/>
              </a:ext>
            </a:extLst>
          </p:cNvPr>
          <p:cNvSpPr>
            <a:spLocks noGrp="1"/>
          </p:cNvSpPr>
          <p:nvPr>
            <p:ph idx="1"/>
          </p:nvPr>
        </p:nvSpPr>
        <p:spPr/>
        <p:txBody>
          <a:bodyPr>
            <a:normAutofit lnSpcReduction="10000"/>
          </a:bodyPr>
          <a:lstStyle/>
          <a:p>
            <a:r>
              <a:rPr lang="en-CA" sz="2400" b="1" dirty="0">
                <a:latin typeface="+mn-lt"/>
              </a:rPr>
              <a:t>The health informatics “bench strength” may need to be </a:t>
            </a:r>
            <a:r>
              <a:rPr lang="en-CA" sz="2400" b="1" i="1" dirty="0">
                <a:latin typeface="+mn-lt"/>
              </a:rPr>
              <a:t>augmented</a:t>
            </a:r>
            <a:r>
              <a:rPr lang="en-CA" sz="2400" b="1" dirty="0">
                <a:latin typeface="+mn-lt"/>
              </a:rPr>
              <a:t>.</a:t>
            </a:r>
          </a:p>
          <a:p>
            <a:endParaRPr lang="en-CA" sz="2400" b="1" i="1" dirty="0">
              <a:latin typeface="+mn-lt"/>
            </a:endParaRPr>
          </a:p>
          <a:p>
            <a:r>
              <a:rPr lang="en-CA" sz="2400" b="1" dirty="0">
                <a:latin typeface="+mn-lt"/>
              </a:rPr>
              <a:t>As an underlying assumption, it is expected the MOH should first focus on </a:t>
            </a:r>
            <a:r>
              <a:rPr lang="en-CA" sz="2400" b="1" dirty="0">
                <a:solidFill>
                  <a:schemeClr val="accent5"/>
                </a:solidFill>
                <a:latin typeface="+mn-lt"/>
              </a:rPr>
              <a:t>short-term</a:t>
            </a:r>
            <a:r>
              <a:rPr lang="en-CA" sz="2400" b="1" dirty="0">
                <a:latin typeface="+mn-lt"/>
              </a:rPr>
              <a:t> </a:t>
            </a:r>
            <a:r>
              <a:rPr lang="en-CA" sz="2400" b="1" dirty="0">
                <a:solidFill>
                  <a:schemeClr val="accent5"/>
                </a:solidFill>
                <a:latin typeface="+mn-lt"/>
              </a:rPr>
              <a:t>investments</a:t>
            </a:r>
            <a:r>
              <a:rPr lang="en-CA" sz="2400" b="1" dirty="0">
                <a:latin typeface="+mn-lt"/>
              </a:rPr>
              <a:t> in strengthening capacity around digital health </a:t>
            </a:r>
            <a:r>
              <a:rPr lang="en-CA" sz="2400" b="1" u="sng" dirty="0">
                <a:solidFill>
                  <a:schemeClr val="accent5"/>
                </a:solidFill>
                <a:latin typeface="+mn-lt"/>
              </a:rPr>
              <a:t>use</a:t>
            </a:r>
            <a:r>
              <a:rPr lang="en-CA" sz="2400" b="1" dirty="0">
                <a:latin typeface="+mn-lt"/>
              </a:rPr>
              <a:t> and </a:t>
            </a:r>
            <a:r>
              <a:rPr lang="en-CA" sz="2400" b="1" i="1" dirty="0">
                <a:solidFill>
                  <a:schemeClr val="accent5"/>
                </a:solidFill>
                <a:latin typeface="+mn-lt"/>
              </a:rPr>
              <a:t>not</a:t>
            </a:r>
            <a:r>
              <a:rPr lang="en-CA" sz="2400" b="1" dirty="0">
                <a:latin typeface="+mn-lt"/>
              </a:rPr>
              <a:t> in software development or implementation capacity (which is typically a one-off cost, and a good candidate for being </a:t>
            </a:r>
            <a:r>
              <a:rPr lang="en-CA" sz="2400" b="1" dirty="0">
                <a:solidFill>
                  <a:schemeClr val="accent5"/>
                </a:solidFill>
                <a:latin typeface="+mn-lt"/>
              </a:rPr>
              <a:t>outsourced</a:t>
            </a:r>
            <a:r>
              <a:rPr lang="en-CA" sz="2400" b="1" dirty="0">
                <a:latin typeface="+mn-lt"/>
              </a:rPr>
              <a:t>).</a:t>
            </a:r>
          </a:p>
          <a:p>
            <a:r>
              <a:rPr lang="en-CA" sz="2400" b="1" dirty="0">
                <a:latin typeface="+mn-lt"/>
              </a:rPr>
              <a:t> </a:t>
            </a:r>
          </a:p>
          <a:p>
            <a:r>
              <a:rPr lang="en-CA" sz="2400" b="1" dirty="0">
                <a:solidFill>
                  <a:schemeClr val="accent5"/>
                </a:solidFill>
                <a:latin typeface="+mn-lt"/>
              </a:rPr>
              <a:t>Long-term investments </a:t>
            </a:r>
            <a:r>
              <a:rPr lang="en-CA" sz="2400" b="1" dirty="0">
                <a:latin typeface="+mn-lt"/>
              </a:rPr>
              <a:t>should be made in </a:t>
            </a:r>
            <a:r>
              <a:rPr lang="en-CA" sz="2400" b="1" dirty="0">
                <a:solidFill>
                  <a:schemeClr val="accent5"/>
                </a:solidFill>
                <a:latin typeface="+mn-lt"/>
              </a:rPr>
              <a:t>educational</a:t>
            </a:r>
            <a:r>
              <a:rPr lang="en-CA" sz="2400" b="1" dirty="0">
                <a:latin typeface="+mn-lt"/>
              </a:rPr>
              <a:t> programmes; these will pay dividends as “technology refresh” cycles come up in the future.</a:t>
            </a:r>
          </a:p>
          <a:p>
            <a:endParaRPr lang="en-CA" sz="2400" b="1" dirty="0">
              <a:latin typeface="+mn-lt"/>
            </a:endParaRPr>
          </a:p>
          <a:p>
            <a:r>
              <a:rPr lang="en-CA" sz="2400" b="1" dirty="0">
                <a:latin typeface="+mn-lt"/>
              </a:rPr>
              <a:t>Recommended focus areas should target:</a:t>
            </a:r>
          </a:p>
          <a:p>
            <a:pPr marL="1474470" lvl="1" indent="-742950">
              <a:buFont typeface="+mj-lt"/>
              <a:buAutoNum type="arabicPeriod"/>
            </a:pPr>
            <a:r>
              <a:rPr lang="en-CA" sz="2400" b="1" dirty="0">
                <a:latin typeface="+mn-lt"/>
              </a:rPr>
              <a:t>Data </a:t>
            </a:r>
            <a:r>
              <a:rPr lang="en-CA" sz="2400" b="1" i="1" u="sng" dirty="0">
                <a:solidFill>
                  <a:schemeClr val="accent5"/>
                </a:solidFill>
                <a:latin typeface="+mn-lt"/>
              </a:rPr>
              <a:t>use</a:t>
            </a:r>
            <a:r>
              <a:rPr lang="en-CA" sz="2400" b="1" dirty="0">
                <a:latin typeface="+mn-lt"/>
              </a:rPr>
              <a:t> for decision making by frontline workers and by MOH managers</a:t>
            </a:r>
          </a:p>
          <a:p>
            <a:pPr marL="1474470" lvl="1" indent="-742950">
              <a:buFont typeface="+mj-lt"/>
              <a:buAutoNum type="arabicPeriod"/>
            </a:pPr>
            <a:r>
              <a:rPr lang="en-CA" sz="2400" b="1" dirty="0">
                <a:latin typeface="+mn-lt"/>
              </a:rPr>
              <a:t>Software solution end-user </a:t>
            </a:r>
            <a:r>
              <a:rPr lang="en-CA" sz="2400" b="1" i="1" dirty="0">
                <a:solidFill>
                  <a:schemeClr val="accent5"/>
                </a:solidFill>
                <a:latin typeface="+mn-lt"/>
              </a:rPr>
              <a:t>training</a:t>
            </a:r>
          </a:p>
          <a:p>
            <a:pPr marL="1474470" lvl="1" indent="-742950">
              <a:buFont typeface="+mj-lt"/>
              <a:buAutoNum type="arabicPeriod"/>
            </a:pPr>
            <a:r>
              <a:rPr lang="en-CA" sz="2400" b="1" dirty="0">
                <a:latin typeface="+mn-lt"/>
              </a:rPr>
              <a:t>Health informatics </a:t>
            </a:r>
            <a:r>
              <a:rPr lang="en-CA" sz="2400" b="1" i="1" dirty="0">
                <a:solidFill>
                  <a:schemeClr val="accent5"/>
                </a:solidFill>
                <a:latin typeface="+mn-lt"/>
              </a:rPr>
              <a:t>education</a:t>
            </a:r>
            <a:r>
              <a:rPr lang="en-CA" sz="2400" b="1" dirty="0">
                <a:latin typeface="+mn-lt"/>
              </a:rPr>
              <a:t> programmes (e.g. college, university)</a:t>
            </a:r>
          </a:p>
        </p:txBody>
      </p:sp>
    </p:spTree>
    <p:extLst>
      <p:ext uri="{BB962C8B-B14F-4D97-AF65-F5344CB8AC3E}">
        <p14:creationId xmlns:p14="http://schemas.microsoft.com/office/powerpoint/2010/main" val="734025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C36AD-700B-7680-6C21-EA115255122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3435FA-6409-8B99-A41D-19093CCDCD2F}"/>
              </a:ext>
            </a:extLst>
          </p:cNvPr>
          <p:cNvSpPr>
            <a:spLocks noGrp="1"/>
          </p:cNvSpPr>
          <p:nvPr>
            <p:ph type="title"/>
          </p:nvPr>
        </p:nvSpPr>
        <p:spPr>
          <a:xfrm>
            <a:off x="720000" y="360000"/>
            <a:ext cx="13280424" cy="1371600"/>
          </a:xfrm>
        </p:spPr>
        <p:txBody>
          <a:bodyPr/>
          <a:lstStyle/>
          <a:p>
            <a:r>
              <a:rPr lang="en-CA" dirty="0"/>
              <a:t>WORKSHOP-4 AGENDA</a:t>
            </a:r>
          </a:p>
        </p:txBody>
      </p:sp>
      <p:sp>
        <p:nvSpPr>
          <p:cNvPr id="4" name="Content Placeholder 3">
            <a:extLst>
              <a:ext uri="{FF2B5EF4-FFF2-40B4-BE49-F238E27FC236}">
                <a16:creationId xmlns:a16="http://schemas.microsoft.com/office/drawing/2014/main" id="{B76D37E9-37D0-34DE-3357-9F2DAF0CFEE7}"/>
              </a:ext>
            </a:extLst>
          </p:cNvPr>
          <p:cNvSpPr>
            <a:spLocks noGrp="1"/>
          </p:cNvSpPr>
          <p:nvPr>
            <p:ph idx="1"/>
          </p:nvPr>
        </p:nvSpPr>
        <p:spPr>
          <a:xfrm>
            <a:off x="731520" y="1920243"/>
            <a:ext cx="13784480" cy="5431155"/>
          </a:xfrm>
        </p:spPr>
        <p:txBody>
          <a:bodyPr>
            <a:noAutofit/>
          </a:bodyPr>
          <a:lstStyle/>
          <a:p>
            <a:pPr>
              <a:lnSpc>
                <a:spcPts val="4280"/>
              </a:lnSpc>
            </a:pPr>
            <a:r>
              <a:rPr lang="en-CA" sz="2400" b="1" dirty="0"/>
              <a:t>Brief recap and review</a:t>
            </a:r>
          </a:p>
          <a:p>
            <a:pPr>
              <a:lnSpc>
                <a:spcPts val="4280"/>
              </a:lnSpc>
            </a:pPr>
            <a:r>
              <a:rPr lang="en-CA" sz="2400" b="1" dirty="0"/>
              <a:t>What is the present country </a:t>
            </a:r>
            <a:r>
              <a:rPr lang="en-CA" sz="2400" b="1" dirty="0">
                <a:solidFill>
                  <a:schemeClr val="accent5"/>
                </a:solidFill>
              </a:rPr>
              <a:t>context</a:t>
            </a:r>
            <a:r>
              <a:rPr lang="en-CA" sz="2400" b="1" dirty="0"/>
              <a:t> regarding digital data protection?</a:t>
            </a:r>
          </a:p>
          <a:p>
            <a:pPr>
              <a:lnSpc>
                <a:spcPts val="4280"/>
              </a:lnSpc>
            </a:pPr>
            <a:r>
              <a:rPr lang="en-CA" sz="2400" b="1" dirty="0"/>
              <a:t>What would typically be the </a:t>
            </a:r>
            <a:r>
              <a:rPr lang="en-CA" sz="2400" b="1" dirty="0">
                <a:solidFill>
                  <a:schemeClr val="accent5"/>
                </a:solidFill>
              </a:rPr>
              <a:t>legal</a:t>
            </a:r>
            <a:r>
              <a:rPr lang="en-CA" sz="2400" b="1" dirty="0"/>
              <a:t> and </a:t>
            </a:r>
            <a:r>
              <a:rPr lang="en-CA" sz="2400" b="1" dirty="0">
                <a:solidFill>
                  <a:schemeClr val="accent5"/>
                </a:solidFill>
              </a:rPr>
              <a:t>policy</a:t>
            </a:r>
            <a:r>
              <a:rPr lang="en-CA" sz="2400" b="1" dirty="0"/>
              <a:t> basis for person-centric health data sharing?</a:t>
            </a:r>
          </a:p>
          <a:p>
            <a:pPr>
              <a:lnSpc>
                <a:spcPts val="4280"/>
              </a:lnSpc>
            </a:pPr>
            <a:r>
              <a:rPr lang="en-CA" sz="2400" b="1" dirty="0"/>
              <a:t>What approaches should we favour regarding programme </a:t>
            </a:r>
            <a:r>
              <a:rPr lang="en-CA" sz="2400" b="1" dirty="0">
                <a:solidFill>
                  <a:schemeClr val="accent5"/>
                </a:solidFill>
              </a:rPr>
              <a:t>management</a:t>
            </a:r>
            <a:r>
              <a:rPr lang="en-CA" sz="2400" b="1" dirty="0"/>
              <a:t> and </a:t>
            </a:r>
            <a:r>
              <a:rPr lang="en-CA" sz="2400" b="1" dirty="0">
                <a:solidFill>
                  <a:schemeClr val="accent5"/>
                </a:solidFill>
              </a:rPr>
              <a:t>governance</a:t>
            </a:r>
            <a:r>
              <a:rPr lang="en-CA" sz="2400" b="1" dirty="0"/>
              <a:t>?</a:t>
            </a:r>
          </a:p>
          <a:p>
            <a:pPr>
              <a:lnSpc>
                <a:spcPts val="4280"/>
              </a:lnSpc>
            </a:pPr>
            <a:r>
              <a:rPr lang="en-CA" sz="2400" b="1" dirty="0"/>
              <a:t>How can we build and sustain implementation </a:t>
            </a:r>
            <a:r>
              <a:rPr lang="en-CA" sz="2400" b="1" dirty="0">
                <a:solidFill>
                  <a:schemeClr val="accent5"/>
                </a:solidFill>
              </a:rPr>
              <a:t>momentum</a:t>
            </a:r>
            <a:r>
              <a:rPr lang="en-CA" sz="2400" b="1" dirty="0"/>
              <a:t>:</a:t>
            </a:r>
          </a:p>
          <a:p>
            <a:pPr lvl="1">
              <a:lnSpc>
                <a:spcPts val="4280"/>
              </a:lnSpc>
            </a:pPr>
            <a:r>
              <a:rPr lang="en-CA" sz="2400" b="1" dirty="0"/>
              <a:t>What to do </a:t>
            </a:r>
            <a:r>
              <a:rPr lang="en-CA" sz="2400" b="1" dirty="0">
                <a:solidFill>
                  <a:schemeClr val="accent5"/>
                </a:solidFill>
              </a:rPr>
              <a:t>first</a:t>
            </a:r>
            <a:r>
              <a:rPr lang="en-CA" sz="2400" b="1" dirty="0"/>
              <a:t>, and </a:t>
            </a:r>
            <a:r>
              <a:rPr lang="en-CA" sz="2400" b="1" dirty="0">
                <a:solidFill>
                  <a:schemeClr val="accent5"/>
                </a:solidFill>
              </a:rPr>
              <a:t>where</a:t>
            </a:r>
            <a:r>
              <a:rPr lang="en-CA" sz="2400" b="1" dirty="0"/>
              <a:t>?</a:t>
            </a:r>
          </a:p>
          <a:p>
            <a:pPr lvl="1">
              <a:lnSpc>
                <a:spcPts val="4280"/>
              </a:lnSpc>
            </a:pPr>
            <a:r>
              <a:rPr lang="en-CA" sz="2400" b="1" dirty="0"/>
              <a:t>How </a:t>
            </a:r>
            <a:r>
              <a:rPr lang="en-CA" sz="2400" b="1" dirty="0">
                <a:solidFill>
                  <a:schemeClr val="accent5"/>
                </a:solidFill>
              </a:rPr>
              <a:t>fast</a:t>
            </a:r>
            <a:r>
              <a:rPr lang="en-CA" sz="2400" b="1" dirty="0"/>
              <a:t> to go?</a:t>
            </a:r>
          </a:p>
          <a:p>
            <a:pPr>
              <a:lnSpc>
                <a:spcPts val="4280"/>
              </a:lnSpc>
            </a:pPr>
            <a:r>
              <a:rPr lang="en-CA" sz="2400" b="1" dirty="0"/>
              <a:t>Next steps</a:t>
            </a:r>
          </a:p>
        </p:txBody>
      </p:sp>
      <p:sp>
        <p:nvSpPr>
          <p:cNvPr id="2" name="Slide Number Placeholder 1">
            <a:extLst>
              <a:ext uri="{FF2B5EF4-FFF2-40B4-BE49-F238E27FC236}">
                <a16:creationId xmlns:a16="http://schemas.microsoft.com/office/drawing/2014/main" id="{DD477463-C753-359D-CC98-B28C3BFDFF23}"/>
              </a:ext>
            </a:extLst>
          </p:cNvPr>
          <p:cNvSpPr>
            <a:spLocks noGrp="1"/>
          </p:cNvSpPr>
          <p:nvPr>
            <p:ph type="sldNum" sz="quarter" idx="12"/>
          </p:nvPr>
        </p:nvSpPr>
        <p:spPr/>
        <p:txBody>
          <a:bodyPr/>
          <a:lstStyle/>
          <a:p>
            <a:fld id="{6734F48E-A456-4E2F-B17E-509464F7A050}" type="slidenum">
              <a:rPr lang="en-CA" smtClean="0"/>
              <a:pPr/>
              <a:t>4</a:t>
            </a:fld>
            <a:endParaRPr lang="en-CA"/>
          </a:p>
        </p:txBody>
      </p:sp>
    </p:spTree>
    <p:extLst>
      <p:ext uri="{BB962C8B-B14F-4D97-AF65-F5344CB8AC3E}">
        <p14:creationId xmlns:p14="http://schemas.microsoft.com/office/powerpoint/2010/main" val="3227169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3A7-5332-7A42-BD0E-6A5645B966CE}"/>
              </a:ext>
            </a:extLst>
          </p:cNvPr>
          <p:cNvSpPr>
            <a:spLocks noGrp="1"/>
          </p:cNvSpPr>
          <p:nvPr>
            <p:ph type="title"/>
          </p:nvPr>
        </p:nvSpPr>
        <p:spPr/>
        <p:txBody>
          <a:bodyPr/>
          <a:lstStyle/>
          <a:p>
            <a:r>
              <a:rPr lang="en-CA" dirty="0"/>
              <a:t>DATA </a:t>
            </a:r>
            <a:r>
              <a:rPr lang="en-CA" b="1" i="1" u="sng" dirty="0"/>
              <a:t>USE</a:t>
            </a:r>
          </a:p>
        </p:txBody>
      </p:sp>
      <p:sp>
        <p:nvSpPr>
          <p:cNvPr id="3" name="Content Placeholder 2">
            <a:extLst>
              <a:ext uri="{FF2B5EF4-FFF2-40B4-BE49-F238E27FC236}">
                <a16:creationId xmlns:a16="http://schemas.microsoft.com/office/drawing/2014/main" id="{CAC8CD63-EFC4-E864-806E-EACE7F2DF082}"/>
              </a:ext>
            </a:extLst>
          </p:cNvPr>
          <p:cNvSpPr>
            <a:spLocks noGrp="1"/>
          </p:cNvSpPr>
          <p:nvPr>
            <p:ph idx="1"/>
          </p:nvPr>
        </p:nvSpPr>
        <p:spPr/>
        <p:txBody>
          <a:bodyPr>
            <a:normAutofit/>
          </a:bodyPr>
          <a:lstStyle/>
          <a:p>
            <a:r>
              <a:rPr lang="en-CA" sz="2400" b="1" dirty="0"/>
              <a:t>Capacity-building programmes should focus on:</a:t>
            </a:r>
          </a:p>
          <a:p>
            <a:pPr lvl="1"/>
            <a:r>
              <a:rPr lang="en-CA" sz="2400" b="1" dirty="0"/>
              <a:t>Frontline workers’ use of </a:t>
            </a:r>
            <a:r>
              <a:rPr lang="en-CA" sz="2400" b="1" dirty="0">
                <a:solidFill>
                  <a:schemeClr val="accent5"/>
                </a:solidFill>
              </a:rPr>
              <a:t>data to drive </a:t>
            </a:r>
            <a:r>
              <a:rPr lang="en-CA" sz="2400" b="1" u="sng" dirty="0">
                <a:solidFill>
                  <a:schemeClr val="accent5"/>
                </a:solidFill>
              </a:rPr>
              <a:t>care</a:t>
            </a:r>
            <a:r>
              <a:rPr lang="en-CA" sz="2400" b="1" dirty="0">
                <a:solidFill>
                  <a:schemeClr val="accent5"/>
                </a:solidFill>
              </a:rPr>
              <a:t> workflows</a:t>
            </a:r>
          </a:p>
          <a:p>
            <a:pPr lvl="1"/>
            <a:r>
              <a:rPr lang="en-CA" sz="2400" b="1" dirty="0"/>
              <a:t>Health system managers’ use of </a:t>
            </a:r>
            <a:r>
              <a:rPr lang="en-CA" sz="2400" b="1" dirty="0">
                <a:solidFill>
                  <a:schemeClr val="accent5"/>
                </a:solidFill>
              </a:rPr>
              <a:t>data to drive decision-making </a:t>
            </a:r>
            <a:r>
              <a:rPr lang="en-CA" sz="2400" b="1" dirty="0"/>
              <a:t>regarding, for example, data </a:t>
            </a:r>
            <a:r>
              <a:rPr lang="en-CA" sz="2400" b="1" i="1" dirty="0"/>
              <a:t>infrastructure </a:t>
            </a:r>
            <a:r>
              <a:rPr lang="en-CA" sz="2400" b="1" dirty="0"/>
              <a:t>operations, human resource allocation, supply chain management, supportive supervision, disease surveillance, etc.</a:t>
            </a:r>
          </a:p>
          <a:p>
            <a:pPr lvl="1"/>
            <a:endParaRPr lang="en-CA" sz="2400" b="1" dirty="0"/>
          </a:p>
          <a:p>
            <a:r>
              <a:rPr lang="en-CA" sz="2400" b="1" dirty="0"/>
              <a:t>Building an appetite for data will </a:t>
            </a:r>
            <a:r>
              <a:rPr lang="en-CA" sz="2400" b="1" i="1" dirty="0">
                <a:solidFill>
                  <a:schemeClr val="accent5"/>
                </a:solidFill>
              </a:rPr>
              <a:t>drive adoption </a:t>
            </a:r>
            <a:r>
              <a:rPr lang="en-CA" sz="2400" b="1" dirty="0"/>
              <a:t>of digital health solutions that can provide these data.</a:t>
            </a:r>
          </a:p>
          <a:p>
            <a:endParaRPr lang="en-CA" sz="2400" b="1" dirty="0"/>
          </a:p>
          <a:p>
            <a:r>
              <a:rPr lang="en-CA" sz="2400" b="1" dirty="0"/>
              <a:t>This education should be software </a:t>
            </a:r>
            <a:r>
              <a:rPr lang="en-CA" sz="2400" b="1" i="1" dirty="0">
                <a:solidFill>
                  <a:schemeClr val="accent5"/>
                </a:solidFill>
              </a:rPr>
              <a:t>solution-independent</a:t>
            </a:r>
            <a:r>
              <a:rPr lang="en-CA" sz="2400" b="1" dirty="0"/>
              <a:t>. It should be applicable across all products.</a:t>
            </a:r>
          </a:p>
        </p:txBody>
      </p:sp>
    </p:spTree>
    <p:extLst>
      <p:ext uri="{BB962C8B-B14F-4D97-AF65-F5344CB8AC3E}">
        <p14:creationId xmlns:p14="http://schemas.microsoft.com/office/powerpoint/2010/main" val="338692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0E8B-C4C3-AD68-C5D9-34818DFA6F60}"/>
              </a:ext>
            </a:extLst>
          </p:cNvPr>
          <p:cNvSpPr>
            <a:spLocks noGrp="1"/>
          </p:cNvSpPr>
          <p:nvPr>
            <p:ph type="title"/>
          </p:nvPr>
        </p:nvSpPr>
        <p:spPr/>
        <p:txBody>
          <a:bodyPr/>
          <a:lstStyle/>
          <a:p>
            <a:r>
              <a:rPr lang="en-CA" dirty="0"/>
              <a:t>POS SOLUTION END-USER </a:t>
            </a:r>
            <a:r>
              <a:rPr lang="en-CA" b="1" i="1" dirty="0"/>
              <a:t>TRAINING</a:t>
            </a:r>
          </a:p>
        </p:txBody>
      </p:sp>
      <p:sp>
        <p:nvSpPr>
          <p:cNvPr id="3" name="Content Placeholder 2">
            <a:extLst>
              <a:ext uri="{FF2B5EF4-FFF2-40B4-BE49-F238E27FC236}">
                <a16:creationId xmlns:a16="http://schemas.microsoft.com/office/drawing/2014/main" id="{A1ACC94C-D598-ED7A-4F40-9E80FFF8EC5A}"/>
              </a:ext>
            </a:extLst>
          </p:cNvPr>
          <p:cNvSpPr>
            <a:spLocks noGrp="1"/>
          </p:cNvSpPr>
          <p:nvPr>
            <p:ph idx="1"/>
          </p:nvPr>
        </p:nvSpPr>
        <p:spPr>
          <a:xfrm>
            <a:off x="731520" y="1920243"/>
            <a:ext cx="13424440" cy="5431155"/>
          </a:xfrm>
        </p:spPr>
        <p:txBody>
          <a:bodyPr>
            <a:normAutofit/>
          </a:bodyPr>
          <a:lstStyle/>
          <a:p>
            <a:r>
              <a:rPr lang="en-CA" sz="2400" b="1" dirty="0"/>
              <a:t>Re-usable </a:t>
            </a:r>
            <a:r>
              <a:rPr lang="en-CA" sz="2400" b="1" dirty="0">
                <a:solidFill>
                  <a:schemeClr val="accent5"/>
                </a:solidFill>
              </a:rPr>
              <a:t>POS platforms </a:t>
            </a:r>
            <a:r>
              <a:rPr lang="en-CA" sz="2400" b="1" dirty="0"/>
              <a:t>(e.g. primary care EMRs) are to be preferred over a proliferation of single-purpose apps. Where </a:t>
            </a:r>
            <a:r>
              <a:rPr lang="en-CA" sz="2400" b="1" dirty="0">
                <a:solidFill>
                  <a:schemeClr val="accent5"/>
                </a:solidFill>
              </a:rPr>
              <a:t>multiple care paths </a:t>
            </a:r>
            <a:r>
              <a:rPr lang="en-CA" sz="2400" b="1" dirty="0"/>
              <a:t>are supported on a </a:t>
            </a:r>
            <a:r>
              <a:rPr lang="en-CA" sz="2400" b="1" i="1" dirty="0"/>
              <a:t>single</a:t>
            </a:r>
            <a:r>
              <a:rPr lang="en-CA" sz="2400" b="1" dirty="0"/>
              <a:t> platform, economies of scale are enjoyed regarding support costs and frontline worker training burden.</a:t>
            </a:r>
          </a:p>
          <a:p>
            <a:endParaRPr lang="en-CA" sz="2400" b="1" dirty="0"/>
          </a:p>
          <a:p>
            <a:r>
              <a:rPr lang="en-CA" sz="2400" b="1" dirty="0">
                <a:solidFill>
                  <a:schemeClr val="accent5"/>
                </a:solidFill>
              </a:rPr>
              <a:t>Total Cost of Ownership (TCO) </a:t>
            </a:r>
            <a:r>
              <a:rPr lang="en-CA" sz="2400" b="1" dirty="0"/>
              <a:t>should drive POS solution procurement.</a:t>
            </a:r>
          </a:p>
          <a:p>
            <a:endParaRPr lang="en-CA" sz="2400" b="1" dirty="0"/>
          </a:p>
          <a:p>
            <a:r>
              <a:rPr lang="en-CA" sz="2400" b="1" dirty="0"/>
              <a:t>End-user </a:t>
            </a:r>
            <a:r>
              <a:rPr lang="en-CA" sz="2400" b="1" dirty="0">
                <a:solidFill>
                  <a:schemeClr val="accent5"/>
                </a:solidFill>
              </a:rPr>
              <a:t>training</a:t>
            </a:r>
            <a:r>
              <a:rPr lang="en-CA" sz="2400" b="1" dirty="0"/>
              <a:t> should be a key consideration in developing comparable TCO metrics across multiple POS solution options. </a:t>
            </a:r>
            <a:r>
              <a:rPr lang="en-CA" sz="2400" b="1" dirty="0">
                <a:solidFill>
                  <a:schemeClr val="accent5"/>
                </a:solidFill>
              </a:rPr>
              <a:t>Easy-to-use</a:t>
            </a:r>
            <a:r>
              <a:rPr lang="en-CA" sz="2400" b="1" dirty="0"/>
              <a:t> software is, economically, worth a lot.</a:t>
            </a:r>
          </a:p>
        </p:txBody>
      </p:sp>
    </p:spTree>
    <p:extLst>
      <p:ext uri="{BB962C8B-B14F-4D97-AF65-F5344CB8AC3E}">
        <p14:creationId xmlns:p14="http://schemas.microsoft.com/office/powerpoint/2010/main" val="4072244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EF888-6DA1-6C8F-4410-1C6473B8FF9D}"/>
              </a:ext>
            </a:extLst>
          </p:cNvPr>
          <p:cNvSpPr>
            <a:spLocks noGrp="1"/>
          </p:cNvSpPr>
          <p:nvPr>
            <p:ph type="title"/>
          </p:nvPr>
        </p:nvSpPr>
        <p:spPr/>
        <p:txBody>
          <a:bodyPr/>
          <a:lstStyle/>
          <a:p>
            <a:r>
              <a:rPr lang="en-CA" dirty="0"/>
              <a:t>ACADEMIC PROGRAMMES</a:t>
            </a:r>
            <a:endParaRPr lang="en-CA" b="1" i="1" dirty="0"/>
          </a:p>
        </p:txBody>
      </p:sp>
      <p:sp>
        <p:nvSpPr>
          <p:cNvPr id="3" name="Content Placeholder 2">
            <a:extLst>
              <a:ext uri="{FF2B5EF4-FFF2-40B4-BE49-F238E27FC236}">
                <a16:creationId xmlns:a16="http://schemas.microsoft.com/office/drawing/2014/main" id="{B52B08C3-DEF9-0F63-AF71-EF1FB8AF4C01}"/>
              </a:ext>
            </a:extLst>
          </p:cNvPr>
          <p:cNvSpPr>
            <a:spLocks noGrp="1"/>
          </p:cNvSpPr>
          <p:nvPr>
            <p:ph idx="1"/>
          </p:nvPr>
        </p:nvSpPr>
        <p:spPr/>
        <p:txBody>
          <a:bodyPr>
            <a:normAutofit/>
          </a:bodyPr>
          <a:lstStyle/>
          <a:p>
            <a:r>
              <a:rPr lang="en-CA" sz="2400" b="1" dirty="0"/>
              <a:t>Domestic university-level health informatics </a:t>
            </a:r>
            <a:r>
              <a:rPr lang="en-CA" sz="2400" b="1" dirty="0">
                <a:solidFill>
                  <a:schemeClr val="accent5"/>
                </a:solidFill>
              </a:rPr>
              <a:t>degree programmes</a:t>
            </a:r>
            <a:r>
              <a:rPr lang="en-CA" sz="2400" b="1" dirty="0"/>
              <a:t> (BSc, MSc) should be developed. This can be done in collaboration with international academic partners (e.g. U of Cape Town, Johns Hopkins, York U, U of Edinburgh, etc.) and should adhere to </a:t>
            </a:r>
            <a:r>
              <a:rPr lang="en-CA" sz="2400" b="1" dirty="0">
                <a:hlinkClick r:id="rId2"/>
              </a:rPr>
              <a:t>global curricula </a:t>
            </a:r>
            <a:r>
              <a:rPr lang="en-CA" sz="2400" b="1" dirty="0"/>
              <a:t>standards.</a:t>
            </a:r>
          </a:p>
          <a:p>
            <a:endParaRPr lang="en-CA" sz="2400" b="1" dirty="0"/>
          </a:p>
          <a:p>
            <a:r>
              <a:rPr lang="en-CA" sz="2400" b="1" dirty="0">
                <a:solidFill>
                  <a:schemeClr val="accent5"/>
                </a:solidFill>
              </a:rPr>
              <a:t>Certificate</a:t>
            </a:r>
            <a:r>
              <a:rPr lang="en-CA" sz="2400" b="1" dirty="0"/>
              <a:t> programmes (e.g. 1-year part time) should be developed that can be adopted by mid-career professionals who wish to enter the digital health sector.</a:t>
            </a:r>
          </a:p>
          <a:p>
            <a:endParaRPr lang="en-CA" sz="2400" b="1" dirty="0"/>
          </a:p>
          <a:p>
            <a:r>
              <a:rPr lang="en-CA" sz="2400" b="1" dirty="0"/>
              <a:t>National health informatics professional </a:t>
            </a:r>
            <a:r>
              <a:rPr lang="en-CA" sz="2400" b="1" dirty="0">
                <a:solidFill>
                  <a:schemeClr val="accent5"/>
                </a:solidFill>
              </a:rPr>
              <a:t>credentialing</a:t>
            </a:r>
            <a:r>
              <a:rPr lang="en-CA" sz="2400" b="1" dirty="0"/>
              <a:t> </a:t>
            </a:r>
            <a:r>
              <a:rPr lang="en-CA" sz="2400" b="1" dirty="0">
                <a:hlinkClick r:id="rId3"/>
              </a:rPr>
              <a:t>programmes</a:t>
            </a:r>
            <a:r>
              <a:rPr lang="en-CA" sz="2400" b="1" dirty="0"/>
              <a:t> can be leveraged to support best practices and (potentially) regulation of practitioners in the interests of public safety.</a:t>
            </a:r>
          </a:p>
        </p:txBody>
      </p:sp>
    </p:spTree>
    <p:extLst>
      <p:ext uri="{BB962C8B-B14F-4D97-AF65-F5344CB8AC3E}">
        <p14:creationId xmlns:p14="http://schemas.microsoft.com/office/powerpoint/2010/main" val="2607367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4781-F207-8CB4-684E-0DDE6A8CC014}"/>
              </a:ext>
            </a:extLst>
          </p:cNvPr>
          <p:cNvSpPr>
            <a:spLocks noGrp="1"/>
          </p:cNvSpPr>
          <p:nvPr>
            <p:ph type="title"/>
          </p:nvPr>
        </p:nvSpPr>
        <p:spPr/>
        <p:txBody>
          <a:bodyPr/>
          <a:lstStyle/>
          <a:p>
            <a:r>
              <a:rPr lang="en-CA" dirty="0"/>
              <a:t>CRITICAL SLICE IMPLEMENTATIONS</a:t>
            </a:r>
          </a:p>
        </p:txBody>
      </p:sp>
      <p:sp>
        <p:nvSpPr>
          <p:cNvPr id="3" name="Slide Number Placeholder 2">
            <a:extLst>
              <a:ext uri="{FF2B5EF4-FFF2-40B4-BE49-F238E27FC236}">
                <a16:creationId xmlns:a16="http://schemas.microsoft.com/office/drawing/2014/main" id="{25617013-6E33-4D26-8AC4-CD9306AEB503}"/>
              </a:ext>
            </a:extLst>
          </p:cNvPr>
          <p:cNvSpPr>
            <a:spLocks noGrp="1"/>
          </p:cNvSpPr>
          <p:nvPr>
            <p:ph type="sldNum" sz="quarter" idx="12"/>
          </p:nvPr>
        </p:nvSpPr>
        <p:spPr/>
        <p:txBody>
          <a:bodyPr/>
          <a:lstStyle/>
          <a:p>
            <a:fld id="{6734F48E-A456-4E2F-B17E-509464F7A050}" type="slidenum">
              <a:rPr lang="en-CA" smtClean="0"/>
              <a:pPr/>
              <a:t>43</a:t>
            </a:fld>
            <a:endParaRPr lang="en-CA" dirty="0"/>
          </a:p>
        </p:txBody>
      </p:sp>
      <p:grpSp>
        <p:nvGrpSpPr>
          <p:cNvPr id="11" name="Group 10">
            <a:extLst>
              <a:ext uri="{FF2B5EF4-FFF2-40B4-BE49-F238E27FC236}">
                <a16:creationId xmlns:a16="http://schemas.microsoft.com/office/drawing/2014/main" id="{FA763589-72D7-651D-0669-1ABEA001A242}"/>
              </a:ext>
            </a:extLst>
          </p:cNvPr>
          <p:cNvGrpSpPr/>
          <p:nvPr/>
        </p:nvGrpSpPr>
        <p:grpSpPr>
          <a:xfrm>
            <a:off x="1050504" y="1594520"/>
            <a:ext cx="12407268" cy="3785635"/>
            <a:chOff x="558780" y="1913341"/>
            <a:chExt cx="12407268" cy="3785635"/>
          </a:xfrm>
        </p:grpSpPr>
        <p:sp>
          <p:nvSpPr>
            <p:cNvPr id="4" name="Rectangle 3">
              <a:extLst>
                <a:ext uri="{FF2B5EF4-FFF2-40B4-BE49-F238E27FC236}">
                  <a16:creationId xmlns:a16="http://schemas.microsoft.com/office/drawing/2014/main" id="{0F212235-4E3E-BA6B-9DB3-6759D82B2898}"/>
                </a:ext>
              </a:extLst>
            </p:cNvPr>
            <p:cNvSpPr/>
            <p:nvPr/>
          </p:nvSpPr>
          <p:spPr>
            <a:xfrm>
              <a:off x="2058616"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Rectangle 4">
              <a:extLst>
                <a:ext uri="{FF2B5EF4-FFF2-40B4-BE49-F238E27FC236}">
                  <a16:creationId xmlns:a16="http://schemas.microsoft.com/office/drawing/2014/main" id="{91C16B8E-29C1-BA15-60C8-0FB7F3BC5BB9}"/>
                </a:ext>
              </a:extLst>
            </p:cNvPr>
            <p:cNvSpPr/>
            <p:nvPr/>
          </p:nvSpPr>
          <p:spPr>
            <a:xfrm>
              <a:off x="2994720"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6" name="Rectangle 5">
              <a:extLst>
                <a:ext uri="{FF2B5EF4-FFF2-40B4-BE49-F238E27FC236}">
                  <a16:creationId xmlns:a16="http://schemas.microsoft.com/office/drawing/2014/main" id="{9BB31D05-A7BF-35E9-0099-AE7F032E429B}"/>
                </a:ext>
              </a:extLst>
            </p:cNvPr>
            <p:cNvSpPr/>
            <p:nvPr/>
          </p:nvSpPr>
          <p:spPr>
            <a:xfrm>
              <a:off x="3786808"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Rectangle 6">
              <a:extLst>
                <a:ext uri="{FF2B5EF4-FFF2-40B4-BE49-F238E27FC236}">
                  <a16:creationId xmlns:a16="http://schemas.microsoft.com/office/drawing/2014/main" id="{AA0B305E-673B-6EC2-22BD-C65903E191CC}"/>
                </a:ext>
              </a:extLst>
            </p:cNvPr>
            <p:cNvSpPr/>
            <p:nvPr/>
          </p:nvSpPr>
          <p:spPr>
            <a:xfrm>
              <a:off x="4722912" y="5194920"/>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Rectangle 7">
              <a:extLst>
                <a:ext uri="{FF2B5EF4-FFF2-40B4-BE49-F238E27FC236}">
                  <a16:creationId xmlns:a16="http://schemas.microsoft.com/office/drawing/2014/main" id="{E11EA676-34C7-1DCD-C0CF-628CD151400E}"/>
                </a:ext>
              </a:extLst>
            </p:cNvPr>
            <p:cNvSpPr/>
            <p:nvPr/>
          </p:nvSpPr>
          <p:spPr>
            <a:xfrm>
              <a:off x="3049616" y="3970784"/>
              <a:ext cx="1042336" cy="68991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9" name="Rectangle 8">
              <a:extLst>
                <a:ext uri="{FF2B5EF4-FFF2-40B4-BE49-F238E27FC236}">
                  <a16:creationId xmlns:a16="http://schemas.microsoft.com/office/drawing/2014/main" id="{4E2D0F4D-C951-3DC4-4386-925902B22815}"/>
                </a:ext>
              </a:extLst>
            </p:cNvPr>
            <p:cNvSpPr/>
            <p:nvPr/>
          </p:nvSpPr>
          <p:spPr>
            <a:xfrm>
              <a:off x="6479747" y="1913341"/>
              <a:ext cx="1889320" cy="100081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21" name="Connector: Elbow 20">
              <a:extLst>
                <a:ext uri="{FF2B5EF4-FFF2-40B4-BE49-F238E27FC236}">
                  <a16:creationId xmlns:a16="http://schemas.microsoft.com/office/drawing/2014/main" id="{7590171A-523C-5B70-D6DD-FE36B25C689F}"/>
                </a:ext>
              </a:extLst>
            </p:cNvPr>
            <p:cNvCxnSpPr>
              <a:cxnSpLocks/>
              <a:stCxn id="4" idx="0"/>
              <a:endCxn id="8" idx="2"/>
            </p:cNvCxnSpPr>
            <p:nvPr/>
          </p:nvCxnSpPr>
          <p:spPr>
            <a:xfrm rot="5400000" flipH="1" flipV="1">
              <a:off x="2691606" y="4315742"/>
              <a:ext cx="534221" cy="12241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09F433A-3C80-DACC-9631-7CC80DE39BFD}"/>
                </a:ext>
              </a:extLst>
            </p:cNvPr>
            <p:cNvCxnSpPr>
              <a:cxnSpLocks/>
              <a:stCxn id="5" idx="0"/>
              <a:endCxn id="8" idx="2"/>
            </p:cNvCxnSpPr>
            <p:nvPr/>
          </p:nvCxnSpPr>
          <p:spPr>
            <a:xfrm rot="5400000" flipH="1" flipV="1">
              <a:off x="3159658" y="4783794"/>
              <a:ext cx="534221" cy="2880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8189314-9608-4EFD-B2FA-98EB1C9E3D68}"/>
                </a:ext>
              </a:extLst>
            </p:cNvPr>
            <p:cNvCxnSpPr>
              <a:cxnSpLocks/>
              <a:stCxn id="6" idx="0"/>
              <a:endCxn id="8" idx="2"/>
            </p:cNvCxnSpPr>
            <p:nvPr/>
          </p:nvCxnSpPr>
          <p:spPr>
            <a:xfrm rot="16200000" flipV="1">
              <a:off x="3555702" y="4675782"/>
              <a:ext cx="534221" cy="5040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D7CCFE6-68B3-B706-185D-F4D05CA4C59E}"/>
                </a:ext>
              </a:extLst>
            </p:cNvPr>
            <p:cNvCxnSpPr>
              <a:cxnSpLocks/>
              <a:stCxn id="7" idx="0"/>
              <a:endCxn id="8" idx="2"/>
            </p:cNvCxnSpPr>
            <p:nvPr/>
          </p:nvCxnSpPr>
          <p:spPr>
            <a:xfrm rot="16200000" flipV="1">
              <a:off x="4023754" y="4207730"/>
              <a:ext cx="534221" cy="144016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4728210-95D2-EEE0-E71B-89DA3BCBAF0A}"/>
                </a:ext>
              </a:extLst>
            </p:cNvPr>
            <p:cNvSpPr/>
            <p:nvPr/>
          </p:nvSpPr>
          <p:spPr>
            <a:xfrm>
              <a:off x="5892152"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9" name="Rectangle 28">
              <a:extLst>
                <a:ext uri="{FF2B5EF4-FFF2-40B4-BE49-F238E27FC236}">
                  <a16:creationId xmlns:a16="http://schemas.microsoft.com/office/drawing/2014/main" id="{2A24CB87-BC06-B8BC-5BDF-302A77372E5F}"/>
                </a:ext>
              </a:extLst>
            </p:cNvPr>
            <p:cNvSpPr/>
            <p:nvPr/>
          </p:nvSpPr>
          <p:spPr>
            <a:xfrm>
              <a:off x="6828256"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0" name="Rectangle 29">
              <a:extLst>
                <a:ext uri="{FF2B5EF4-FFF2-40B4-BE49-F238E27FC236}">
                  <a16:creationId xmlns:a16="http://schemas.microsoft.com/office/drawing/2014/main" id="{12A7A3DC-D546-3B6C-7405-58416E39453B}"/>
                </a:ext>
              </a:extLst>
            </p:cNvPr>
            <p:cNvSpPr/>
            <p:nvPr/>
          </p:nvSpPr>
          <p:spPr>
            <a:xfrm>
              <a:off x="7620344"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30">
              <a:extLst>
                <a:ext uri="{FF2B5EF4-FFF2-40B4-BE49-F238E27FC236}">
                  <a16:creationId xmlns:a16="http://schemas.microsoft.com/office/drawing/2014/main" id="{E0906284-0B83-F2C0-CD7F-5AB0B79EE4DF}"/>
                </a:ext>
              </a:extLst>
            </p:cNvPr>
            <p:cNvSpPr/>
            <p:nvPr/>
          </p:nvSpPr>
          <p:spPr>
            <a:xfrm>
              <a:off x="8556448" y="5194920"/>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Rectangle 31">
              <a:extLst>
                <a:ext uri="{FF2B5EF4-FFF2-40B4-BE49-F238E27FC236}">
                  <a16:creationId xmlns:a16="http://schemas.microsoft.com/office/drawing/2014/main" id="{5E889063-A153-5A0A-94CB-13550A0B74BA}"/>
                </a:ext>
              </a:extLst>
            </p:cNvPr>
            <p:cNvSpPr/>
            <p:nvPr/>
          </p:nvSpPr>
          <p:spPr>
            <a:xfrm>
              <a:off x="6903239" y="3970784"/>
              <a:ext cx="1042336" cy="68991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3" name="Connector: Elbow 32">
              <a:extLst>
                <a:ext uri="{FF2B5EF4-FFF2-40B4-BE49-F238E27FC236}">
                  <a16:creationId xmlns:a16="http://schemas.microsoft.com/office/drawing/2014/main" id="{FDC98E3F-E741-65E4-6A92-93DCACE58A03}"/>
                </a:ext>
              </a:extLst>
            </p:cNvPr>
            <p:cNvCxnSpPr>
              <a:cxnSpLocks/>
              <a:stCxn id="28" idx="0"/>
              <a:endCxn id="32" idx="2"/>
            </p:cNvCxnSpPr>
            <p:nvPr/>
          </p:nvCxnSpPr>
          <p:spPr>
            <a:xfrm rot="5400000" flipH="1" flipV="1">
              <a:off x="6535185" y="4305699"/>
              <a:ext cx="534221" cy="12442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0E34B67-27B4-4A66-0875-27CA61DB25A5}"/>
                </a:ext>
              </a:extLst>
            </p:cNvPr>
            <p:cNvCxnSpPr>
              <a:cxnSpLocks/>
              <a:stCxn id="29" idx="0"/>
              <a:endCxn id="32" idx="2"/>
            </p:cNvCxnSpPr>
            <p:nvPr/>
          </p:nvCxnSpPr>
          <p:spPr>
            <a:xfrm rot="5400000" flipH="1" flipV="1">
              <a:off x="7003237" y="4773751"/>
              <a:ext cx="534221" cy="3081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7DD6AAD-66CC-72AB-141E-3DCEDC0D8F31}"/>
                </a:ext>
              </a:extLst>
            </p:cNvPr>
            <p:cNvCxnSpPr>
              <a:cxnSpLocks/>
              <a:stCxn id="30" idx="0"/>
              <a:endCxn id="32" idx="2"/>
            </p:cNvCxnSpPr>
            <p:nvPr/>
          </p:nvCxnSpPr>
          <p:spPr>
            <a:xfrm rot="16200000" flipV="1">
              <a:off x="7399282" y="4685825"/>
              <a:ext cx="534221" cy="48396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FE1F642-E66C-E7BF-FF93-C6DE24A8CC5B}"/>
                </a:ext>
              </a:extLst>
            </p:cNvPr>
            <p:cNvCxnSpPr>
              <a:cxnSpLocks/>
              <a:stCxn id="31" idx="0"/>
              <a:endCxn id="32" idx="2"/>
            </p:cNvCxnSpPr>
            <p:nvPr/>
          </p:nvCxnSpPr>
          <p:spPr>
            <a:xfrm rot="16200000" flipV="1">
              <a:off x="7867334" y="4217773"/>
              <a:ext cx="534221" cy="14200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23E063E-FE8B-6BB4-8EFE-4C8EC9DEED7B}"/>
                </a:ext>
              </a:extLst>
            </p:cNvPr>
            <p:cNvSpPr/>
            <p:nvPr/>
          </p:nvSpPr>
          <p:spPr>
            <a:xfrm>
              <a:off x="9725688"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8" name="Rectangle 37">
              <a:extLst>
                <a:ext uri="{FF2B5EF4-FFF2-40B4-BE49-F238E27FC236}">
                  <a16:creationId xmlns:a16="http://schemas.microsoft.com/office/drawing/2014/main" id="{780D15D3-ED0B-9C37-5BC3-B9E9216ED160}"/>
                </a:ext>
              </a:extLst>
            </p:cNvPr>
            <p:cNvSpPr/>
            <p:nvPr/>
          </p:nvSpPr>
          <p:spPr>
            <a:xfrm>
              <a:off x="10661792"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9" name="Rectangle 38">
              <a:extLst>
                <a:ext uri="{FF2B5EF4-FFF2-40B4-BE49-F238E27FC236}">
                  <a16:creationId xmlns:a16="http://schemas.microsoft.com/office/drawing/2014/main" id="{397843B9-6E10-B9DB-B7B5-B8C88BE94DF1}"/>
                </a:ext>
              </a:extLst>
            </p:cNvPr>
            <p:cNvSpPr/>
            <p:nvPr/>
          </p:nvSpPr>
          <p:spPr>
            <a:xfrm>
              <a:off x="11453880"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39">
              <a:extLst>
                <a:ext uri="{FF2B5EF4-FFF2-40B4-BE49-F238E27FC236}">
                  <a16:creationId xmlns:a16="http://schemas.microsoft.com/office/drawing/2014/main" id="{940BCA42-8A04-C633-9961-D28BFD56B29C}"/>
                </a:ext>
              </a:extLst>
            </p:cNvPr>
            <p:cNvSpPr/>
            <p:nvPr/>
          </p:nvSpPr>
          <p:spPr>
            <a:xfrm>
              <a:off x="12389984" y="5174344"/>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40">
              <a:extLst>
                <a:ext uri="{FF2B5EF4-FFF2-40B4-BE49-F238E27FC236}">
                  <a16:creationId xmlns:a16="http://schemas.microsoft.com/office/drawing/2014/main" id="{7224D4EB-A3CB-CDCA-9C61-8FF216D05E7A}"/>
                </a:ext>
              </a:extLst>
            </p:cNvPr>
            <p:cNvSpPr/>
            <p:nvPr/>
          </p:nvSpPr>
          <p:spPr>
            <a:xfrm>
              <a:off x="10716688" y="3950208"/>
              <a:ext cx="1042336" cy="68991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42" name="Connector: Elbow 41">
              <a:extLst>
                <a:ext uri="{FF2B5EF4-FFF2-40B4-BE49-F238E27FC236}">
                  <a16:creationId xmlns:a16="http://schemas.microsoft.com/office/drawing/2014/main" id="{EC820BB9-0BC9-01DB-FE77-D4FB82E6CCA0}"/>
                </a:ext>
              </a:extLst>
            </p:cNvPr>
            <p:cNvCxnSpPr>
              <a:cxnSpLocks/>
              <a:stCxn id="37" idx="0"/>
              <a:endCxn id="41" idx="2"/>
            </p:cNvCxnSpPr>
            <p:nvPr/>
          </p:nvCxnSpPr>
          <p:spPr>
            <a:xfrm rot="5400000" flipH="1" flipV="1">
              <a:off x="10358678" y="4295166"/>
              <a:ext cx="534221" cy="12241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29BD4C5-9550-2F65-257A-C03A0FAC52C5}"/>
                </a:ext>
              </a:extLst>
            </p:cNvPr>
            <p:cNvCxnSpPr>
              <a:cxnSpLocks/>
              <a:stCxn id="38" idx="0"/>
              <a:endCxn id="41" idx="2"/>
            </p:cNvCxnSpPr>
            <p:nvPr/>
          </p:nvCxnSpPr>
          <p:spPr>
            <a:xfrm rot="5400000" flipH="1" flipV="1">
              <a:off x="10826730" y="4763218"/>
              <a:ext cx="534221" cy="2880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AD833A6-C20E-CFCE-B601-CD07ECB862D8}"/>
                </a:ext>
              </a:extLst>
            </p:cNvPr>
            <p:cNvCxnSpPr>
              <a:cxnSpLocks/>
              <a:stCxn id="39" idx="0"/>
              <a:endCxn id="41" idx="2"/>
            </p:cNvCxnSpPr>
            <p:nvPr/>
          </p:nvCxnSpPr>
          <p:spPr>
            <a:xfrm rot="16200000" flipV="1">
              <a:off x="11222774" y="4655206"/>
              <a:ext cx="534221" cy="5040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7A01E1B-10A6-99A1-CBA0-C10F8EAB5473}"/>
                </a:ext>
              </a:extLst>
            </p:cNvPr>
            <p:cNvCxnSpPr>
              <a:cxnSpLocks/>
              <a:stCxn id="40" idx="0"/>
              <a:endCxn id="41" idx="2"/>
            </p:cNvCxnSpPr>
            <p:nvPr/>
          </p:nvCxnSpPr>
          <p:spPr>
            <a:xfrm rot="16200000" flipV="1">
              <a:off x="11690826" y="4187154"/>
              <a:ext cx="534221" cy="1440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E0830D2-9367-EE4E-45DF-DB5BB82D2FC0}"/>
                </a:ext>
              </a:extLst>
            </p:cNvPr>
            <p:cNvCxnSpPr>
              <a:stCxn id="8" idx="0"/>
              <a:endCxn id="9" idx="2"/>
            </p:cNvCxnSpPr>
            <p:nvPr/>
          </p:nvCxnSpPr>
          <p:spPr>
            <a:xfrm rot="5400000" flipH="1" flipV="1">
              <a:off x="4969281" y="1515659"/>
              <a:ext cx="1056629" cy="38536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7CC69D9-5E21-A2E7-482D-2B97DFFC28AD}"/>
                </a:ext>
              </a:extLst>
            </p:cNvPr>
            <p:cNvCxnSpPr>
              <a:cxnSpLocks/>
              <a:stCxn id="32" idx="0"/>
              <a:endCxn id="9" idx="2"/>
            </p:cNvCxnSpPr>
            <p:nvPr/>
          </p:nvCxnSpPr>
          <p:spPr>
            <a:xfrm rot="5400000" flipH="1" flipV="1">
              <a:off x="6896093" y="3442470"/>
              <a:ext cx="1056629"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4E39666-61A3-E64B-EFD4-D28AA599CE25}"/>
                </a:ext>
              </a:extLst>
            </p:cNvPr>
            <p:cNvCxnSpPr>
              <a:cxnSpLocks/>
              <a:stCxn id="41" idx="0"/>
              <a:endCxn id="9" idx="2"/>
            </p:cNvCxnSpPr>
            <p:nvPr/>
          </p:nvCxnSpPr>
          <p:spPr>
            <a:xfrm rot="16200000" flipV="1">
              <a:off x="8813106" y="1525457"/>
              <a:ext cx="1036053" cy="38134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8E67B60-4403-E788-0FCC-51FEC205F04A}"/>
                </a:ext>
              </a:extLst>
            </p:cNvPr>
            <p:cNvSpPr txBox="1"/>
            <p:nvPr/>
          </p:nvSpPr>
          <p:spPr>
            <a:xfrm>
              <a:off x="558780" y="5298866"/>
              <a:ext cx="927883" cy="400110"/>
            </a:xfrm>
            <a:prstGeom prst="rect">
              <a:avLst/>
            </a:prstGeom>
            <a:noFill/>
          </p:spPr>
          <p:txBody>
            <a:bodyPr wrap="none" rtlCol="0">
              <a:spAutoFit/>
            </a:bodyPr>
            <a:lstStyle/>
            <a:p>
              <a:pPr algn="l"/>
              <a:r>
                <a:rPr lang="en-CA" sz="2000" dirty="0">
                  <a:solidFill>
                    <a:schemeClr val="tx2"/>
                  </a:solidFill>
                </a:rPr>
                <a:t>Level-1</a:t>
              </a:r>
            </a:p>
          </p:txBody>
        </p:sp>
        <p:sp>
          <p:nvSpPr>
            <p:cNvPr id="55" name="TextBox 54">
              <a:extLst>
                <a:ext uri="{FF2B5EF4-FFF2-40B4-BE49-F238E27FC236}">
                  <a16:creationId xmlns:a16="http://schemas.microsoft.com/office/drawing/2014/main" id="{8E0CF72C-E54A-81C7-CD61-0F57804CFE24}"/>
                </a:ext>
              </a:extLst>
            </p:cNvPr>
            <p:cNvSpPr txBox="1"/>
            <p:nvPr/>
          </p:nvSpPr>
          <p:spPr>
            <a:xfrm>
              <a:off x="1006360" y="4095110"/>
              <a:ext cx="927883" cy="400110"/>
            </a:xfrm>
            <a:prstGeom prst="rect">
              <a:avLst/>
            </a:prstGeom>
            <a:noFill/>
          </p:spPr>
          <p:txBody>
            <a:bodyPr wrap="none" rtlCol="0">
              <a:spAutoFit/>
            </a:bodyPr>
            <a:lstStyle/>
            <a:p>
              <a:pPr algn="l"/>
              <a:r>
                <a:rPr lang="en-CA" sz="2000" dirty="0">
                  <a:solidFill>
                    <a:schemeClr val="tx2"/>
                  </a:solidFill>
                </a:rPr>
                <a:t>Level-2</a:t>
              </a:r>
            </a:p>
          </p:txBody>
        </p:sp>
        <p:sp>
          <p:nvSpPr>
            <p:cNvPr id="56" name="TextBox 55">
              <a:extLst>
                <a:ext uri="{FF2B5EF4-FFF2-40B4-BE49-F238E27FC236}">
                  <a16:creationId xmlns:a16="http://schemas.microsoft.com/office/drawing/2014/main" id="{636AEDD5-2030-05B7-E27E-C2E06E377909}"/>
                </a:ext>
              </a:extLst>
            </p:cNvPr>
            <p:cNvSpPr txBox="1"/>
            <p:nvPr/>
          </p:nvSpPr>
          <p:spPr>
            <a:xfrm>
              <a:off x="4390000" y="2169089"/>
              <a:ext cx="927883" cy="400110"/>
            </a:xfrm>
            <a:prstGeom prst="rect">
              <a:avLst/>
            </a:prstGeom>
            <a:noFill/>
          </p:spPr>
          <p:txBody>
            <a:bodyPr wrap="none" rtlCol="0">
              <a:spAutoFit/>
            </a:bodyPr>
            <a:lstStyle/>
            <a:p>
              <a:pPr algn="l"/>
              <a:r>
                <a:rPr lang="en-CA" sz="2000" dirty="0">
                  <a:solidFill>
                    <a:schemeClr val="tx2"/>
                  </a:solidFill>
                </a:rPr>
                <a:t>Level-3</a:t>
              </a:r>
            </a:p>
          </p:txBody>
        </p:sp>
      </p:grpSp>
      <p:sp>
        <p:nvSpPr>
          <p:cNvPr id="57" name="TextBox 56">
            <a:extLst>
              <a:ext uri="{FF2B5EF4-FFF2-40B4-BE49-F238E27FC236}">
                <a16:creationId xmlns:a16="http://schemas.microsoft.com/office/drawing/2014/main" id="{1A9ED37E-0029-0FCC-5FA6-55943CAAE537}"/>
              </a:ext>
            </a:extLst>
          </p:cNvPr>
          <p:cNvSpPr txBox="1"/>
          <p:nvPr/>
        </p:nvSpPr>
        <p:spPr>
          <a:xfrm>
            <a:off x="912754" y="5938126"/>
            <a:ext cx="12545017" cy="1200329"/>
          </a:xfrm>
          <a:prstGeom prst="rect">
            <a:avLst/>
          </a:prstGeom>
          <a:noFill/>
        </p:spPr>
        <p:txBody>
          <a:bodyPr wrap="square" rtlCol="0">
            <a:spAutoFit/>
          </a:bodyPr>
          <a:lstStyle/>
          <a:p>
            <a:pPr algn="l"/>
            <a:r>
              <a:rPr lang="en-CA" sz="2400" b="1" dirty="0">
                <a:solidFill>
                  <a:schemeClr val="tx2"/>
                </a:solidFill>
              </a:rPr>
              <a:t>As a deployment option, deploying all of the </a:t>
            </a:r>
            <a:r>
              <a:rPr lang="en-CA" sz="2400" b="1" dirty="0">
                <a:solidFill>
                  <a:schemeClr val="accent4"/>
                </a:solidFill>
              </a:rPr>
              <a:t>purple</a:t>
            </a:r>
            <a:r>
              <a:rPr lang="en-CA" sz="2400" b="1" dirty="0">
                <a:solidFill>
                  <a:schemeClr val="tx2"/>
                </a:solidFill>
              </a:rPr>
              <a:t> sites, first, will yield immediate health benefit because the whole of the </a:t>
            </a:r>
            <a:r>
              <a:rPr lang="en-CA" sz="2400" b="1" dirty="0">
                <a:solidFill>
                  <a:schemeClr val="accent5"/>
                </a:solidFill>
              </a:rPr>
              <a:t>referral network </a:t>
            </a:r>
            <a:r>
              <a:rPr lang="en-CA" sz="2400" b="1" dirty="0">
                <a:solidFill>
                  <a:schemeClr val="tx2"/>
                </a:solidFill>
              </a:rPr>
              <a:t>is implemented. Strategically </a:t>
            </a:r>
            <a:r>
              <a:rPr lang="en-CA" sz="2400" b="1" dirty="0">
                <a:solidFill>
                  <a:schemeClr val="accent5"/>
                </a:solidFill>
              </a:rPr>
              <a:t>grouping</a:t>
            </a:r>
            <a:r>
              <a:rPr lang="en-CA" sz="2400" b="1" dirty="0">
                <a:solidFill>
                  <a:schemeClr val="tx2"/>
                </a:solidFill>
              </a:rPr>
              <a:t> deployment sites can yield health benefits </a:t>
            </a:r>
            <a:r>
              <a:rPr lang="en-CA" sz="2400" b="1" dirty="0">
                <a:solidFill>
                  <a:schemeClr val="accent5"/>
                </a:solidFill>
              </a:rPr>
              <a:t>earlier</a:t>
            </a:r>
            <a:r>
              <a:rPr lang="en-CA" sz="2400" b="1" dirty="0">
                <a:solidFill>
                  <a:schemeClr val="tx2"/>
                </a:solidFill>
              </a:rPr>
              <a:t> in the implementation. </a:t>
            </a:r>
          </a:p>
        </p:txBody>
      </p:sp>
    </p:spTree>
    <p:extLst>
      <p:ext uri="{BB962C8B-B14F-4D97-AF65-F5344CB8AC3E}">
        <p14:creationId xmlns:p14="http://schemas.microsoft.com/office/powerpoint/2010/main" val="3101970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5A4C-F923-A7B5-A358-C3E47B426D93}"/>
              </a:ext>
            </a:extLst>
          </p:cNvPr>
          <p:cNvSpPr>
            <a:spLocks noGrp="1"/>
          </p:cNvSpPr>
          <p:nvPr>
            <p:ph type="title"/>
          </p:nvPr>
        </p:nvSpPr>
        <p:spPr/>
        <p:txBody>
          <a:bodyPr/>
          <a:lstStyle/>
          <a:p>
            <a:r>
              <a:rPr lang="en-CA" dirty="0"/>
              <a:t>PATIENT PORTAL / APPS</a:t>
            </a:r>
          </a:p>
        </p:txBody>
      </p:sp>
      <p:sp>
        <p:nvSpPr>
          <p:cNvPr id="3" name="Slide Number Placeholder 2">
            <a:extLst>
              <a:ext uri="{FF2B5EF4-FFF2-40B4-BE49-F238E27FC236}">
                <a16:creationId xmlns:a16="http://schemas.microsoft.com/office/drawing/2014/main" id="{EBED20F4-3EA2-0DB7-A430-1D5EF8522F4C}"/>
              </a:ext>
            </a:extLst>
          </p:cNvPr>
          <p:cNvSpPr>
            <a:spLocks noGrp="1"/>
          </p:cNvSpPr>
          <p:nvPr>
            <p:ph type="sldNum" sz="quarter" idx="12"/>
          </p:nvPr>
        </p:nvSpPr>
        <p:spPr/>
        <p:txBody>
          <a:bodyPr/>
          <a:lstStyle/>
          <a:p>
            <a:fld id="{6734F48E-A456-4E2F-B17E-509464F7A050}" type="slidenum">
              <a:rPr lang="en-CA" smtClean="0"/>
              <a:pPr/>
              <a:t>44</a:t>
            </a:fld>
            <a:endParaRPr lang="en-CA"/>
          </a:p>
        </p:txBody>
      </p:sp>
      <p:sp>
        <p:nvSpPr>
          <p:cNvPr id="9" name="TextBox 8">
            <a:extLst>
              <a:ext uri="{FF2B5EF4-FFF2-40B4-BE49-F238E27FC236}">
                <a16:creationId xmlns:a16="http://schemas.microsoft.com/office/drawing/2014/main" id="{BB2EDF58-01A8-DAFE-AD7C-C185AB070299}"/>
              </a:ext>
            </a:extLst>
          </p:cNvPr>
          <p:cNvSpPr txBox="1"/>
          <p:nvPr/>
        </p:nvSpPr>
        <p:spPr>
          <a:xfrm>
            <a:off x="6523112" y="1858991"/>
            <a:ext cx="7447776" cy="4524315"/>
          </a:xfrm>
          <a:prstGeom prst="rect">
            <a:avLst/>
          </a:prstGeom>
          <a:noFill/>
        </p:spPr>
        <p:txBody>
          <a:bodyPr wrap="square" rtlCol="0">
            <a:spAutoFit/>
          </a:bodyPr>
          <a:lstStyle/>
          <a:p>
            <a:pPr algn="l"/>
            <a:r>
              <a:rPr lang="en-CA" sz="2400" b="1" dirty="0">
                <a:solidFill>
                  <a:schemeClr val="tx2"/>
                </a:solidFill>
              </a:rPr>
              <a:t>For </a:t>
            </a:r>
            <a:r>
              <a:rPr lang="en-CA" sz="2400" b="1" i="1" dirty="0">
                <a:solidFill>
                  <a:schemeClr val="accent5"/>
                </a:solidFill>
              </a:rPr>
              <a:t>patients</a:t>
            </a:r>
            <a:r>
              <a:rPr lang="en-CA" sz="2400" b="1" dirty="0">
                <a:solidFill>
                  <a:schemeClr val="tx2"/>
                </a:solidFill>
              </a:rPr>
              <a:t>, having access to their health data is very </a:t>
            </a:r>
            <a:r>
              <a:rPr lang="en-CA" sz="2400" b="1" i="1" dirty="0">
                <a:solidFill>
                  <a:schemeClr val="accent5"/>
                </a:solidFill>
              </a:rPr>
              <a:t>empowering</a:t>
            </a:r>
            <a:r>
              <a:rPr lang="en-CA" sz="2400" b="1" dirty="0">
                <a:solidFill>
                  <a:schemeClr val="tx2"/>
                </a:solidFill>
              </a:rPr>
              <a:t>. An MOH-hosted patient portal (or app) may be leveraged to </a:t>
            </a:r>
            <a:r>
              <a:rPr lang="en-CA" sz="2400" b="1" i="1" dirty="0">
                <a:solidFill>
                  <a:schemeClr val="accent5"/>
                </a:solidFill>
              </a:rPr>
              <a:t>accelerate</a:t>
            </a:r>
            <a:r>
              <a:rPr lang="en-CA" sz="2400" b="1" dirty="0">
                <a:solidFill>
                  <a:schemeClr val="tx2"/>
                </a:solidFill>
              </a:rPr>
              <a:t> adoption and build strong momentum for the HIE project.</a:t>
            </a:r>
          </a:p>
          <a:p>
            <a:pPr algn="l"/>
            <a:endParaRPr lang="en-CA" sz="2400" b="1" dirty="0">
              <a:solidFill>
                <a:schemeClr val="tx2"/>
              </a:solidFill>
            </a:endParaRPr>
          </a:p>
          <a:p>
            <a:pPr algn="l"/>
            <a:r>
              <a:rPr lang="en-CA" sz="2400" b="1" dirty="0">
                <a:solidFill>
                  <a:schemeClr val="tx2"/>
                </a:solidFill>
              </a:rPr>
              <a:t>For example – if there is not a strongly receptive attitude among private sector care providers, the patient empowerment story can be helpfully </a:t>
            </a:r>
            <a:r>
              <a:rPr lang="en-CA" sz="2400" b="1" i="1" dirty="0">
                <a:solidFill>
                  <a:schemeClr val="accent5"/>
                </a:solidFill>
              </a:rPr>
              <a:t>encouraging</a:t>
            </a:r>
            <a:r>
              <a:rPr lang="en-CA" sz="2400" b="1" dirty="0">
                <a:solidFill>
                  <a:schemeClr val="tx2"/>
                </a:solidFill>
              </a:rPr>
              <a:t>: “Once your private sector care provider is connected to the HIE, you will have your prescriptions and lab test results available on your phone.” </a:t>
            </a:r>
          </a:p>
        </p:txBody>
      </p:sp>
      <p:pic>
        <p:nvPicPr>
          <p:cNvPr id="6" name="Graphic 5">
            <a:extLst>
              <a:ext uri="{FF2B5EF4-FFF2-40B4-BE49-F238E27FC236}">
                <a16:creationId xmlns:a16="http://schemas.microsoft.com/office/drawing/2014/main" id="{DC5B5B75-AACB-3B6D-3BDB-3056F6B03D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6488" y="3381387"/>
            <a:ext cx="5308848" cy="2972402"/>
          </a:xfrm>
          <a:prstGeom prst="rect">
            <a:avLst/>
          </a:prstGeom>
        </p:spPr>
      </p:pic>
      <p:pic>
        <p:nvPicPr>
          <p:cNvPr id="10" name="Graphic 9">
            <a:extLst>
              <a:ext uri="{FF2B5EF4-FFF2-40B4-BE49-F238E27FC236}">
                <a16:creationId xmlns:a16="http://schemas.microsoft.com/office/drawing/2014/main" id="{B677E0FF-CC7C-357E-23B7-5EAD15717E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739" y="2026568"/>
            <a:ext cx="3111500" cy="2235200"/>
          </a:xfrm>
          <a:prstGeom prst="rect">
            <a:avLst/>
          </a:prstGeom>
        </p:spPr>
      </p:pic>
      <p:sp>
        <p:nvSpPr>
          <p:cNvPr id="8" name="TextBox 7">
            <a:extLst>
              <a:ext uri="{FF2B5EF4-FFF2-40B4-BE49-F238E27FC236}">
                <a16:creationId xmlns:a16="http://schemas.microsoft.com/office/drawing/2014/main" id="{C4AC920A-2C1C-CB5C-E098-99B083CD2465}"/>
              </a:ext>
            </a:extLst>
          </p:cNvPr>
          <p:cNvSpPr txBox="1"/>
          <p:nvPr/>
        </p:nvSpPr>
        <p:spPr>
          <a:xfrm>
            <a:off x="3786808" y="2207372"/>
            <a:ext cx="1790875" cy="769441"/>
          </a:xfrm>
          <a:prstGeom prst="rect">
            <a:avLst/>
          </a:prstGeom>
          <a:noFill/>
        </p:spPr>
        <p:txBody>
          <a:bodyPr wrap="none" rtlCol="0">
            <a:spAutoFit/>
          </a:bodyPr>
          <a:lstStyle/>
          <a:p>
            <a:pPr algn="l"/>
            <a:r>
              <a:rPr lang="en-CA" sz="4400" b="1" dirty="0">
                <a:solidFill>
                  <a:schemeClr val="tx2"/>
                </a:solidFill>
              </a:rPr>
              <a:t>My IPS</a:t>
            </a:r>
          </a:p>
        </p:txBody>
      </p:sp>
      <p:pic>
        <p:nvPicPr>
          <p:cNvPr id="12" name="Graphic 11">
            <a:extLst>
              <a:ext uri="{FF2B5EF4-FFF2-40B4-BE49-F238E27FC236}">
                <a16:creationId xmlns:a16="http://schemas.microsoft.com/office/drawing/2014/main" id="{871A1B8F-6A21-0E09-FB83-57BD6995E5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423196">
            <a:off x="3947872" y="4516657"/>
            <a:ext cx="1500059" cy="701862"/>
          </a:xfrm>
          <a:prstGeom prst="rect">
            <a:avLst/>
          </a:prstGeom>
        </p:spPr>
      </p:pic>
      <p:pic>
        <p:nvPicPr>
          <p:cNvPr id="14" name="Graphic 13" descr="Statistics with solid fill">
            <a:extLst>
              <a:ext uri="{FF2B5EF4-FFF2-40B4-BE49-F238E27FC236}">
                <a16:creationId xmlns:a16="http://schemas.microsoft.com/office/drawing/2014/main" id="{4ABDE10A-0127-673F-B865-A7DF89C13B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375654">
            <a:off x="3856815" y="3833673"/>
            <a:ext cx="593933" cy="562255"/>
          </a:xfrm>
          <a:prstGeom prst="rect">
            <a:avLst/>
          </a:prstGeom>
        </p:spPr>
      </p:pic>
      <p:pic>
        <p:nvPicPr>
          <p:cNvPr id="16" name="Graphic 15" descr="Weight Loss with solid fill">
            <a:extLst>
              <a:ext uri="{FF2B5EF4-FFF2-40B4-BE49-F238E27FC236}">
                <a16:creationId xmlns:a16="http://schemas.microsoft.com/office/drawing/2014/main" id="{04A9CF43-777F-4DAF-FA86-99B059FC5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74659">
            <a:off x="1814814" y="4151020"/>
            <a:ext cx="1661542" cy="1661542"/>
          </a:xfrm>
          <a:prstGeom prst="rect">
            <a:avLst/>
          </a:prstGeom>
        </p:spPr>
      </p:pic>
    </p:spTree>
    <p:extLst>
      <p:ext uri="{BB962C8B-B14F-4D97-AF65-F5344CB8AC3E}">
        <p14:creationId xmlns:p14="http://schemas.microsoft.com/office/powerpoint/2010/main" val="2597919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07B6-C2AA-8C68-EA32-2E2E363DB77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ECC7056-EDC4-FA5D-EE8D-A06626A38CB6}"/>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991B8C38-CC91-CFE2-6C69-EEFD8D0DFE78}"/>
              </a:ext>
            </a:extLst>
          </p:cNvPr>
          <p:cNvSpPr>
            <a:spLocks noGrp="1"/>
          </p:cNvSpPr>
          <p:nvPr>
            <p:ph idx="1"/>
          </p:nvPr>
        </p:nvSpPr>
        <p:spPr>
          <a:xfrm>
            <a:off x="828000" y="1980000"/>
            <a:ext cx="12751896" cy="5431155"/>
          </a:xfrm>
        </p:spPr>
        <p:txBody>
          <a:bodyPr/>
          <a:lstStyle/>
          <a:p>
            <a:pPr algn="l">
              <a:buSzPct val="75000"/>
            </a:pPr>
            <a:r>
              <a:rPr lang="en-CA" sz="2800" dirty="0">
                <a:solidFill>
                  <a:schemeClr val="tx2"/>
                </a:solidFill>
              </a:rPr>
              <a:t>&lt;List three or four key takeaway points, here&gt;</a:t>
            </a:r>
          </a:p>
        </p:txBody>
      </p:sp>
      <p:sp>
        <p:nvSpPr>
          <p:cNvPr id="2" name="Slide Number Placeholder 1">
            <a:extLst>
              <a:ext uri="{FF2B5EF4-FFF2-40B4-BE49-F238E27FC236}">
                <a16:creationId xmlns:a16="http://schemas.microsoft.com/office/drawing/2014/main" id="{520BF144-B147-73AF-B3AB-8FED2BA9B1A1}"/>
              </a:ext>
            </a:extLst>
          </p:cNvPr>
          <p:cNvSpPr>
            <a:spLocks noGrp="1"/>
          </p:cNvSpPr>
          <p:nvPr>
            <p:ph type="sldNum" sz="quarter" idx="12"/>
          </p:nvPr>
        </p:nvSpPr>
        <p:spPr/>
        <p:txBody>
          <a:bodyPr/>
          <a:lstStyle/>
          <a:p>
            <a:fld id="{6734F48E-A456-4E2F-B17E-509464F7A050}" type="slidenum">
              <a:rPr lang="en-CA" smtClean="0"/>
              <a:pPr/>
              <a:t>45</a:t>
            </a:fld>
            <a:endParaRPr lang="en-CA"/>
          </a:p>
        </p:txBody>
      </p:sp>
      <p:pic>
        <p:nvPicPr>
          <p:cNvPr id="8" name="Graphic 7" descr="Key with solid fill">
            <a:extLst>
              <a:ext uri="{FF2B5EF4-FFF2-40B4-BE49-F238E27FC236}">
                <a16:creationId xmlns:a16="http://schemas.microsoft.com/office/drawing/2014/main" id="{C9C3F7C5-7A5F-AD1C-8256-65BF17EFDD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3069794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E5D30-7825-092B-D787-1B8777C5F8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EE5F51-B572-53E1-CC2A-9F350736061B}"/>
              </a:ext>
            </a:extLst>
          </p:cNvPr>
          <p:cNvSpPr>
            <a:spLocks noGrp="1"/>
          </p:cNvSpPr>
          <p:nvPr>
            <p:ph type="sldNum" sz="quarter" idx="12"/>
          </p:nvPr>
        </p:nvSpPr>
        <p:spPr/>
        <p:txBody>
          <a:bodyPr/>
          <a:lstStyle/>
          <a:p>
            <a:fld id="{6734F48E-A456-4E2F-B17E-509464F7A050}" type="slidenum">
              <a:rPr lang="en-CA" smtClean="0"/>
              <a:pPr/>
              <a:t>46</a:t>
            </a:fld>
            <a:endParaRPr lang="en-CA"/>
          </a:p>
        </p:txBody>
      </p:sp>
      <p:pic>
        <p:nvPicPr>
          <p:cNvPr id="5" name="Graphic 4">
            <a:extLst>
              <a:ext uri="{FF2B5EF4-FFF2-40B4-BE49-F238E27FC236}">
                <a16:creationId xmlns:a16="http://schemas.microsoft.com/office/drawing/2014/main" id="{2465A2D3-E829-DD1A-DE5D-80883C9F34D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971384" y="1891756"/>
            <a:ext cx="4032448" cy="5800095"/>
          </a:xfrm>
          <a:prstGeom prst="rect">
            <a:avLst/>
          </a:prstGeom>
        </p:spPr>
      </p:pic>
      <p:sp>
        <p:nvSpPr>
          <p:cNvPr id="2" name="Content Placeholder 2">
            <a:extLst>
              <a:ext uri="{FF2B5EF4-FFF2-40B4-BE49-F238E27FC236}">
                <a16:creationId xmlns:a16="http://schemas.microsoft.com/office/drawing/2014/main" id="{C175F3EC-46C8-A7B9-C2A3-B34377E3753E}"/>
              </a:ext>
            </a:extLst>
          </p:cNvPr>
          <p:cNvSpPr txBox="1">
            <a:spLocks/>
          </p:cNvSpPr>
          <p:nvPr/>
        </p:nvSpPr>
        <p:spPr>
          <a:xfrm>
            <a:off x="834480" y="1954560"/>
            <a:ext cx="1316736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Questions and Answers?</a:t>
            </a:r>
          </a:p>
        </p:txBody>
      </p:sp>
    </p:spTree>
    <p:extLst>
      <p:ext uri="{BB962C8B-B14F-4D97-AF65-F5344CB8AC3E}">
        <p14:creationId xmlns:p14="http://schemas.microsoft.com/office/powerpoint/2010/main" val="1090112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A73C8-4212-B9FA-BF29-FC7EABC18B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EBDF45-F31B-7255-09EE-CCD7BF86CF48}"/>
              </a:ext>
            </a:extLst>
          </p:cNvPr>
          <p:cNvSpPr>
            <a:spLocks noGrp="1"/>
          </p:cNvSpPr>
          <p:nvPr>
            <p:ph type="title"/>
          </p:nvPr>
        </p:nvSpPr>
        <p:spPr/>
        <p:txBody>
          <a:bodyPr/>
          <a:lstStyle/>
          <a:p>
            <a:r>
              <a:rPr lang="en-CA" dirty="0"/>
              <a:t>INTERACTION 4.4</a:t>
            </a:r>
          </a:p>
        </p:txBody>
      </p:sp>
      <p:sp>
        <p:nvSpPr>
          <p:cNvPr id="3" name="Content Placeholder 2">
            <a:extLst>
              <a:ext uri="{FF2B5EF4-FFF2-40B4-BE49-F238E27FC236}">
                <a16:creationId xmlns:a16="http://schemas.microsoft.com/office/drawing/2014/main" id="{6295BB4E-F6A3-22F2-A897-EE8B8DC638BB}"/>
              </a:ext>
            </a:extLst>
          </p:cNvPr>
          <p:cNvSpPr>
            <a:spLocks noGrp="1"/>
          </p:cNvSpPr>
          <p:nvPr>
            <p:ph idx="1"/>
          </p:nvPr>
        </p:nvSpPr>
        <p:spPr>
          <a:xfrm>
            <a:off x="731519" y="1920243"/>
            <a:ext cx="12200305" cy="5431155"/>
          </a:xfrm>
        </p:spPr>
        <p:txBody>
          <a:bodyPr/>
          <a:lstStyle/>
          <a:p>
            <a:pPr>
              <a:lnSpc>
                <a:spcPts val="3080"/>
              </a:lnSpc>
            </a:pPr>
            <a:r>
              <a:rPr lang="en-CA" sz="2400" b="1" dirty="0"/>
              <a:t>Should the MOH procure cloud-hosted HIE services, or should they stick-build their own HIE (buy or build)?</a:t>
            </a:r>
          </a:p>
          <a:p>
            <a:pPr>
              <a:lnSpc>
                <a:spcPts val="3080"/>
              </a:lnSpc>
            </a:pPr>
            <a:r>
              <a:rPr lang="en-CA" sz="2400" b="1" dirty="0"/>
              <a:t>What should be the preferred health ID credential?</a:t>
            </a:r>
          </a:p>
          <a:p>
            <a:pPr>
              <a:lnSpc>
                <a:spcPts val="3080"/>
              </a:lnSpc>
            </a:pPr>
            <a:r>
              <a:rPr lang="en-CA" sz="2400" b="1" dirty="0"/>
              <a:t>Are there, today, health worker databases for each cadre? </a:t>
            </a:r>
          </a:p>
          <a:p>
            <a:pPr>
              <a:lnSpc>
                <a:spcPts val="3080"/>
              </a:lnSpc>
            </a:pPr>
            <a:r>
              <a:rPr lang="en-CA" sz="2400" b="1" dirty="0"/>
              <a:t>Are there, today, facility directories? Do these include information regarding resources and service offerings?</a:t>
            </a:r>
          </a:p>
          <a:p>
            <a:pPr>
              <a:lnSpc>
                <a:spcPts val="3080"/>
              </a:lnSpc>
            </a:pPr>
            <a:r>
              <a:rPr lang="en-CA" sz="2400" b="1" dirty="0"/>
              <a:t>For which care pathways are there, today, digital health solutions with large patient databases?</a:t>
            </a:r>
          </a:p>
          <a:p>
            <a:pPr>
              <a:lnSpc>
                <a:spcPts val="3080"/>
              </a:lnSpc>
            </a:pPr>
            <a:r>
              <a:rPr lang="en-CA" sz="2400" b="1" dirty="0"/>
              <a:t>Are there ways we can “productize” implementations to reduce the duration of a POS deployment? </a:t>
            </a:r>
          </a:p>
          <a:p>
            <a:pPr>
              <a:lnSpc>
                <a:spcPts val="3080"/>
              </a:lnSpc>
            </a:pPr>
            <a:r>
              <a:rPr lang="en-CA" sz="2400" b="1" dirty="0"/>
              <a:t>How many concurrent POS deployments can the PMO support?</a:t>
            </a:r>
          </a:p>
          <a:p>
            <a:pPr>
              <a:lnSpc>
                <a:spcPts val="3080"/>
              </a:lnSpc>
            </a:pPr>
            <a:r>
              <a:rPr lang="en-CA" sz="2400" b="1" dirty="0"/>
              <a:t>At what “critical mass” will we start to capture value from our HIE?</a:t>
            </a:r>
          </a:p>
        </p:txBody>
      </p:sp>
      <p:sp>
        <p:nvSpPr>
          <p:cNvPr id="4" name="Slide Number Placeholder 3">
            <a:extLst>
              <a:ext uri="{FF2B5EF4-FFF2-40B4-BE49-F238E27FC236}">
                <a16:creationId xmlns:a16="http://schemas.microsoft.com/office/drawing/2014/main" id="{1071C02E-9E7C-9875-A0C7-4EEDDA08943E}"/>
              </a:ext>
            </a:extLst>
          </p:cNvPr>
          <p:cNvSpPr>
            <a:spLocks noGrp="1"/>
          </p:cNvSpPr>
          <p:nvPr>
            <p:ph type="sldNum" sz="quarter" idx="12"/>
          </p:nvPr>
        </p:nvSpPr>
        <p:spPr/>
        <p:txBody>
          <a:bodyPr/>
          <a:lstStyle/>
          <a:p>
            <a:fld id="{6734F48E-A456-4E2F-B17E-509464F7A050}" type="slidenum">
              <a:rPr lang="en-CA" smtClean="0"/>
              <a:pPr/>
              <a:t>47</a:t>
            </a:fld>
            <a:endParaRPr lang="en-CA"/>
          </a:p>
        </p:txBody>
      </p:sp>
      <p:sp>
        <p:nvSpPr>
          <p:cNvPr id="5" name="TextBox 4">
            <a:extLst>
              <a:ext uri="{FF2B5EF4-FFF2-40B4-BE49-F238E27FC236}">
                <a16:creationId xmlns:a16="http://schemas.microsoft.com/office/drawing/2014/main" id="{B9277EAE-C620-1F2A-DF51-A2F701A3E5ED}"/>
              </a:ext>
            </a:extLst>
          </p:cNvPr>
          <p:cNvSpPr txBox="1"/>
          <p:nvPr/>
        </p:nvSpPr>
        <p:spPr>
          <a:xfrm>
            <a:off x="7315200" y="528604"/>
            <a:ext cx="3658374" cy="400110"/>
          </a:xfrm>
          <a:prstGeom prst="rect">
            <a:avLst/>
          </a:prstGeom>
          <a:noFill/>
        </p:spPr>
        <p:txBody>
          <a:bodyPr wrap="none" rtlCol="0">
            <a:spAutoFit/>
          </a:bodyPr>
          <a:lstStyle/>
          <a:p>
            <a:pPr algn="l"/>
            <a:r>
              <a:rPr lang="en-CA" sz="2000" dirty="0">
                <a:solidFill>
                  <a:schemeClr val="accent2"/>
                </a:solidFill>
              </a:rPr>
              <a:t>&lt;paste </a:t>
            </a:r>
            <a:r>
              <a:rPr lang="en-CA" sz="2000" dirty="0" err="1">
                <a:solidFill>
                  <a:schemeClr val="accent2"/>
                </a:solidFill>
              </a:rPr>
              <a:t>Googe</a:t>
            </a:r>
            <a:r>
              <a:rPr lang="en-CA" sz="2000" dirty="0">
                <a:solidFill>
                  <a:schemeClr val="accent2"/>
                </a:solidFill>
              </a:rPr>
              <a:t> Form link here&gt;</a:t>
            </a:r>
          </a:p>
        </p:txBody>
      </p:sp>
    </p:spTree>
    <p:extLst>
      <p:ext uri="{BB962C8B-B14F-4D97-AF65-F5344CB8AC3E}">
        <p14:creationId xmlns:p14="http://schemas.microsoft.com/office/powerpoint/2010/main" val="4081968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CD612-873D-446C-8BF1-AE7CEBC8CA57}"/>
              </a:ext>
            </a:extLst>
          </p:cNvPr>
          <p:cNvSpPr>
            <a:spLocks noGrp="1"/>
          </p:cNvSpPr>
          <p:nvPr>
            <p:ph type="title"/>
          </p:nvPr>
        </p:nvSpPr>
        <p:spPr/>
        <p:txBody>
          <a:bodyPr/>
          <a:lstStyle/>
          <a:p>
            <a:r>
              <a:rPr lang="en-CA" dirty="0"/>
              <a:t>NEXT STEPS: </a:t>
            </a:r>
            <a:r>
              <a:rPr lang="en-CA" b="1" dirty="0"/>
              <a:t>ARTEFACTS</a:t>
            </a:r>
          </a:p>
        </p:txBody>
      </p:sp>
      <p:sp>
        <p:nvSpPr>
          <p:cNvPr id="4" name="Content Placeholder 3">
            <a:extLst>
              <a:ext uri="{FF2B5EF4-FFF2-40B4-BE49-F238E27FC236}">
                <a16:creationId xmlns:a16="http://schemas.microsoft.com/office/drawing/2014/main" id="{01CB85E4-48A5-A930-2351-FEDA8CE18ADC}"/>
              </a:ext>
            </a:extLst>
          </p:cNvPr>
          <p:cNvSpPr>
            <a:spLocks noGrp="1"/>
          </p:cNvSpPr>
          <p:nvPr>
            <p:ph idx="1"/>
          </p:nvPr>
        </p:nvSpPr>
        <p:spPr>
          <a:xfrm>
            <a:off x="731520" y="1920243"/>
            <a:ext cx="12632352" cy="5431155"/>
          </a:xfrm>
        </p:spPr>
        <p:txBody>
          <a:bodyPr>
            <a:normAutofit lnSpcReduction="10000"/>
          </a:bodyPr>
          <a:lstStyle/>
          <a:p>
            <a:r>
              <a:rPr lang="en-CA" sz="2800" b="1" dirty="0"/>
              <a:t>The inputs and feedback from these workshops will inform the development of both a “</a:t>
            </a:r>
            <a:r>
              <a:rPr lang="en-CA" sz="2800" b="1" dirty="0">
                <a:solidFill>
                  <a:schemeClr val="accent5"/>
                </a:solidFill>
              </a:rPr>
              <a:t>buildable blueprint</a:t>
            </a:r>
            <a:r>
              <a:rPr lang="en-CA" sz="2800" b="1" dirty="0"/>
              <a:t>” artefact along with a national </a:t>
            </a:r>
            <a:r>
              <a:rPr lang="en-CA" sz="2800" b="1" dirty="0">
                <a:solidFill>
                  <a:schemeClr val="accent5"/>
                </a:solidFill>
              </a:rPr>
              <a:t>HIE investment rationale</a:t>
            </a:r>
            <a:r>
              <a:rPr lang="en-CA" sz="2800" b="1" dirty="0"/>
              <a:t>.</a:t>
            </a:r>
          </a:p>
          <a:p>
            <a:endParaRPr lang="en-CA" sz="2800" b="1" dirty="0"/>
          </a:p>
          <a:p>
            <a:r>
              <a:rPr lang="en-CA" sz="2800" b="1" dirty="0"/>
              <a:t>The investment rationale will:</a:t>
            </a:r>
          </a:p>
          <a:p>
            <a:pPr lvl="1"/>
            <a:r>
              <a:rPr lang="en-CA" sz="2800" b="1" dirty="0"/>
              <a:t>Leverage a high level </a:t>
            </a:r>
            <a:r>
              <a:rPr lang="en-CA" sz="2800" b="1" dirty="0">
                <a:solidFill>
                  <a:schemeClr val="accent5"/>
                </a:solidFill>
              </a:rPr>
              <a:t>10-year</a:t>
            </a:r>
            <a:r>
              <a:rPr lang="en-CA" sz="2800" b="1" dirty="0"/>
              <a:t> implementation and operating plan with </a:t>
            </a:r>
            <a:r>
              <a:rPr lang="en-CA" sz="2800" b="1" dirty="0">
                <a:solidFill>
                  <a:schemeClr val="accent5"/>
                </a:solidFill>
              </a:rPr>
              <a:t>cost drivers </a:t>
            </a:r>
            <a:r>
              <a:rPr lang="en-CA" sz="2800" b="1" dirty="0"/>
              <a:t>that are associated with a </a:t>
            </a:r>
            <a:r>
              <a:rPr lang="en-CA" sz="2800" b="1" dirty="0">
                <a:solidFill>
                  <a:schemeClr val="accent5"/>
                </a:solidFill>
              </a:rPr>
              <a:t>national</a:t>
            </a:r>
            <a:r>
              <a:rPr lang="en-CA" sz="2800" b="1" dirty="0"/>
              <a:t> deployment</a:t>
            </a:r>
          </a:p>
          <a:p>
            <a:pPr lvl="1"/>
            <a:r>
              <a:rPr lang="en-CA" sz="2800" b="1" dirty="0"/>
              <a:t>Target key care workflows that address the national disease burden, and estimate the </a:t>
            </a:r>
            <a:r>
              <a:rPr lang="en-CA" sz="2800" b="1" i="1" dirty="0">
                <a:solidFill>
                  <a:schemeClr val="accent5"/>
                </a:solidFill>
              </a:rPr>
              <a:t>health</a:t>
            </a:r>
            <a:r>
              <a:rPr lang="en-CA" sz="2800" b="1" dirty="0"/>
              <a:t> impact of workflow improvements</a:t>
            </a:r>
          </a:p>
          <a:p>
            <a:pPr lvl="1"/>
            <a:r>
              <a:rPr lang="en-CA" sz="2800" b="1" dirty="0"/>
              <a:t>Develop a </a:t>
            </a:r>
            <a:r>
              <a:rPr lang="en-CA" sz="2800" b="1" dirty="0">
                <a:solidFill>
                  <a:schemeClr val="accent5"/>
                </a:solidFill>
              </a:rPr>
              <a:t>DOLLARS-per-DALY</a:t>
            </a:r>
            <a:r>
              <a:rPr lang="en-CA" sz="2800" b="1" dirty="0"/>
              <a:t> metric that provides the MOH with a </a:t>
            </a:r>
            <a:r>
              <a:rPr lang="en-CA" sz="2800" b="1" dirty="0">
                <a:solidFill>
                  <a:schemeClr val="accent5"/>
                </a:solidFill>
              </a:rPr>
              <a:t>cost-utility analysis </a:t>
            </a:r>
            <a:r>
              <a:rPr lang="en-CA" sz="2800" b="1" dirty="0"/>
              <a:t>(CUA) of the investment plan and act/adjust accordingly.</a:t>
            </a:r>
          </a:p>
          <a:p>
            <a:endParaRPr lang="en-CA" sz="2800" b="1" dirty="0"/>
          </a:p>
        </p:txBody>
      </p:sp>
      <p:sp>
        <p:nvSpPr>
          <p:cNvPr id="2" name="Slide Number Placeholder 1">
            <a:extLst>
              <a:ext uri="{FF2B5EF4-FFF2-40B4-BE49-F238E27FC236}">
                <a16:creationId xmlns:a16="http://schemas.microsoft.com/office/drawing/2014/main" id="{BDCDFF5C-947E-0D8C-D1DB-F69E58CC933A}"/>
              </a:ext>
            </a:extLst>
          </p:cNvPr>
          <p:cNvSpPr>
            <a:spLocks noGrp="1"/>
          </p:cNvSpPr>
          <p:nvPr>
            <p:ph type="sldNum" sz="quarter" idx="12"/>
          </p:nvPr>
        </p:nvSpPr>
        <p:spPr/>
        <p:txBody>
          <a:bodyPr/>
          <a:lstStyle/>
          <a:p>
            <a:fld id="{6734F48E-A456-4E2F-B17E-509464F7A050}" type="slidenum">
              <a:rPr lang="en-CA" smtClean="0"/>
              <a:pPr/>
              <a:t>48</a:t>
            </a:fld>
            <a:endParaRPr lang="en-CA"/>
          </a:p>
        </p:txBody>
      </p:sp>
    </p:spTree>
    <p:extLst>
      <p:ext uri="{BB962C8B-B14F-4D97-AF65-F5344CB8AC3E}">
        <p14:creationId xmlns:p14="http://schemas.microsoft.com/office/powerpoint/2010/main" val="1063247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38AB-47C9-BA48-E1CB-B737BCAA7F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0C7973-A537-642B-31D7-FA2DB42467C6}"/>
              </a:ext>
            </a:extLst>
          </p:cNvPr>
          <p:cNvSpPr>
            <a:spLocks noGrp="1"/>
          </p:cNvSpPr>
          <p:nvPr>
            <p:ph type="sldNum" sz="quarter" idx="12"/>
          </p:nvPr>
        </p:nvSpPr>
        <p:spPr/>
        <p:txBody>
          <a:bodyPr/>
          <a:lstStyle/>
          <a:p>
            <a:fld id="{6734F48E-A456-4E2F-B17E-509464F7A050}" type="slidenum">
              <a:rPr lang="en-CA" smtClean="0"/>
              <a:pPr/>
              <a:t>5</a:t>
            </a:fld>
            <a:endParaRPr lang="en-CA"/>
          </a:p>
        </p:txBody>
      </p:sp>
      <p:sp>
        <p:nvSpPr>
          <p:cNvPr id="2" name="Content Placeholder 2">
            <a:extLst>
              <a:ext uri="{FF2B5EF4-FFF2-40B4-BE49-F238E27FC236}">
                <a16:creationId xmlns:a16="http://schemas.microsoft.com/office/drawing/2014/main" id="{BA910DA0-B79C-ED5E-BC24-87F2A64F79D3}"/>
              </a:ext>
            </a:extLst>
          </p:cNvPr>
          <p:cNvSpPr txBox="1">
            <a:spLocks/>
          </p:cNvSpPr>
          <p:nvPr/>
        </p:nvSpPr>
        <p:spPr>
          <a:xfrm>
            <a:off x="834480" y="1954560"/>
            <a:ext cx="9001000" cy="5431155"/>
          </a:xfrm>
          <a:prstGeom prst="rect">
            <a:avLst/>
          </a:prstGeom>
        </p:spPr>
        <p:txBody>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panose="020B0604020202020204" pitchFamily="34" charset="0"/>
              <a:buChar char="•"/>
            </a:pPr>
            <a:r>
              <a:rPr lang="en-CA" sz="4800" b="1" dirty="0">
                <a:latin typeface="+mn-lt"/>
              </a:rPr>
              <a:t>What </a:t>
            </a:r>
            <a:r>
              <a:rPr lang="en-CA" sz="4800" b="1" dirty="0">
                <a:solidFill>
                  <a:schemeClr val="accent5"/>
                </a:solidFill>
                <a:latin typeface="+mn-lt"/>
              </a:rPr>
              <a:t>current</a:t>
            </a:r>
            <a:r>
              <a:rPr lang="en-CA" sz="4800" b="1" dirty="0">
                <a:latin typeface="+mn-lt"/>
              </a:rPr>
              <a:t> policies and laws apply to </a:t>
            </a:r>
            <a:r>
              <a:rPr lang="en-CA" sz="4800" b="1" dirty="0">
                <a:solidFill>
                  <a:schemeClr val="accent5"/>
                </a:solidFill>
                <a:latin typeface="+mn-lt"/>
              </a:rPr>
              <a:t>health data</a:t>
            </a:r>
            <a:r>
              <a:rPr lang="en-CA" sz="4800" b="1" dirty="0">
                <a:latin typeface="+mn-lt"/>
              </a:rPr>
              <a:t>?</a:t>
            </a:r>
            <a:endParaRPr lang="en-CA" sz="4800" dirty="0">
              <a:latin typeface="+mn-lt"/>
            </a:endParaRPr>
          </a:p>
        </p:txBody>
      </p:sp>
      <p:pic>
        <p:nvPicPr>
          <p:cNvPr id="3" name="Graphic 2">
            <a:extLst>
              <a:ext uri="{FF2B5EF4-FFF2-40B4-BE49-F238E27FC236}">
                <a16:creationId xmlns:a16="http://schemas.microsoft.com/office/drawing/2014/main" id="{AA117E81-83A6-7CBC-B55B-449765AE438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0239939" y="3191900"/>
            <a:ext cx="3339957" cy="4525103"/>
          </a:xfrm>
          <a:prstGeom prst="rect">
            <a:avLst/>
          </a:prstGeom>
        </p:spPr>
      </p:pic>
    </p:spTree>
    <p:extLst>
      <p:ext uri="{BB962C8B-B14F-4D97-AF65-F5344CB8AC3E}">
        <p14:creationId xmlns:p14="http://schemas.microsoft.com/office/powerpoint/2010/main" val="911378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ARE THE CURRENT POLICIES?</a:t>
            </a:r>
          </a:p>
        </p:txBody>
      </p:sp>
      <p:sp>
        <p:nvSpPr>
          <p:cNvPr id="3" name="Content Placeholder 2">
            <a:extLst>
              <a:ext uri="{FF2B5EF4-FFF2-40B4-BE49-F238E27FC236}">
                <a16:creationId xmlns:a16="http://schemas.microsoft.com/office/drawing/2014/main" id="{03E282C2-2919-A1D3-666B-B2482397A566}"/>
              </a:ext>
            </a:extLst>
          </p:cNvPr>
          <p:cNvSpPr>
            <a:spLocks noGrp="1"/>
          </p:cNvSpPr>
          <p:nvPr>
            <p:ph idx="1"/>
          </p:nvPr>
        </p:nvSpPr>
        <p:spPr>
          <a:xfrm>
            <a:off x="731520" y="1920243"/>
            <a:ext cx="12632352" cy="5431155"/>
          </a:xfrm>
        </p:spPr>
        <p:txBody>
          <a:bodyPr>
            <a:normAutofit/>
          </a:bodyPr>
          <a:lstStyle/>
          <a:p>
            <a:r>
              <a:rPr lang="en-CA" sz="3600" dirty="0"/>
              <a:t>&lt;leverage a desk review and pre-workshop interviews with MOH to determine the current government policies related to personal data privacy and consent management. Prepare a succinct description of the findings.&gt;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6</a:t>
            </a:fld>
            <a:endParaRPr lang="en-CA"/>
          </a:p>
        </p:txBody>
      </p:sp>
    </p:spTree>
    <p:extLst>
      <p:ext uri="{BB962C8B-B14F-4D97-AF65-F5344CB8AC3E}">
        <p14:creationId xmlns:p14="http://schemas.microsoft.com/office/powerpoint/2010/main" val="275949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D2DE3C-7494-7ED9-493D-92596B253E74}"/>
              </a:ext>
            </a:extLst>
          </p:cNvPr>
          <p:cNvSpPr>
            <a:spLocks noGrp="1"/>
          </p:cNvSpPr>
          <p:nvPr>
            <p:ph type="sldNum" sz="quarter" idx="12"/>
          </p:nvPr>
        </p:nvSpPr>
        <p:spPr/>
        <p:txBody>
          <a:bodyPr/>
          <a:lstStyle/>
          <a:p>
            <a:fld id="{6734F48E-A456-4E2F-B17E-509464F7A050}" type="slidenum">
              <a:rPr lang="en-CA" smtClean="0"/>
              <a:pPr/>
              <a:t>7</a:t>
            </a:fld>
            <a:endParaRPr lang="en-CA"/>
          </a:p>
        </p:txBody>
      </p:sp>
      <p:sp>
        <p:nvSpPr>
          <p:cNvPr id="7" name="TextBox 6">
            <a:extLst>
              <a:ext uri="{FF2B5EF4-FFF2-40B4-BE49-F238E27FC236}">
                <a16:creationId xmlns:a16="http://schemas.microsoft.com/office/drawing/2014/main" id="{D3DCB253-32E3-D22E-C0A1-89D97CFBE573}"/>
              </a:ext>
            </a:extLst>
          </p:cNvPr>
          <p:cNvSpPr txBox="1"/>
          <p:nvPr/>
        </p:nvSpPr>
        <p:spPr>
          <a:xfrm>
            <a:off x="762472" y="1216072"/>
            <a:ext cx="12519421" cy="769441"/>
          </a:xfrm>
          <a:prstGeom prst="rect">
            <a:avLst/>
          </a:prstGeom>
          <a:noFill/>
        </p:spPr>
        <p:txBody>
          <a:bodyPr wrap="square" rtlCol="0">
            <a:spAutoFit/>
          </a:bodyPr>
          <a:lstStyle/>
          <a:p>
            <a:pPr algn="ctr"/>
            <a:r>
              <a:rPr lang="en-CA" sz="4400" dirty="0">
                <a:solidFill>
                  <a:schemeClr val="tx2"/>
                </a:solidFill>
              </a:rPr>
              <a:t>The key elements of personal health data policy:</a:t>
            </a:r>
          </a:p>
        </p:txBody>
      </p:sp>
      <p:sp>
        <p:nvSpPr>
          <p:cNvPr id="2" name="TextBox 1">
            <a:extLst>
              <a:ext uri="{FF2B5EF4-FFF2-40B4-BE49-F238E27FC236}">
                <a16:creationId xmlns:a16="http://schemas.microsoft.com/office/drawing/2014/main" id="{A5676591-BB8E-AEDF-6AF1-C41CBB4AE8D0}"/>
              </a:ext>
            </a:extLst>
          </p:cNvPr>
          <p:cNvSpPr txBox="1"/>
          <p:nvPr/>
        </p:nvSpPr>
        <p:spPr>
          <a:xfrm>
            <a:off x="6677099" y="2607703"/>
            <a:ext cx="6391493" cy="646331"/>
          </a:xfrm>
          <a:prstGeom prst="rect">
            <a:avLst/>
          </a:prstGeom>
          <a:noFill/>
        </p:spPr>
        <p:txBody>
          <a:bodyPr wrap="none" rtlCol="0">
            <a:spAutoFit/>
          </a:bodyPr>
          <a:lstStyle/>
          <a:p>
            <a:pPr algn="l"/>
            <a:r>
              <a:rPr lang="en-CA" sz="3600" dirty="0">
                <a:solidFill>
                  <a:schemeClr val="tx2"/>
                </a:solidFill>
              </a:rPr>
              <a:t>Health data governance policy</a:t>
            </a:r>
          </a:p>
        </p:txBody>
      </p:sp>
      <p:sp>
        <p:nvSpPr>
          <p:cNvPr id="3" name="TextBox 2">
            <a:extLst>
              <a:ext uri="{FF2B5EF4-FFF2-40B4-BE49-F238E27FC236}">
                <a16:creationId xmlns:a16="http://schemas.microsoft.com/office/drawing/2014/main" id="{001CA52E-F6C5-9372-4955-B72DEA8A25E5}"/>
              </a:ext>
            </a:extLst>
          </p:cNvPr>
          <p:cNvSpPr txBox="1"/>
          <p:nvPr/>
        </p:nvSpPr>
        <p:spPr>
          <a:xfrm>
            <a:off x="6677099" y="3680566"/>
            <a:ext cx="5493812" cy="646331"/>
          </a:xfrm>
          <a:prstGeom prst="rect">
            <a:avLst/>
          </a:prstGeom>
          <a:noFill/>
        </p:spPr>
        <p:txBody>
          <a:bodyPr wrap="none" rtlCol="0">
            <a:spAutoFit/>
          </a:bodyPr>
          <a:lstStyle/>
          <a:p>
            <a:pPr algn="l"/>
            <a:r>
              <a:rPr lang="en-CA" sz="3600" dirty="0">
                <a:solidFill>
                  <a:schemeClr val="tx2"/>
                </a:solidFill>
              </a:rPr>
              <a:t>Health data sharing policy</a:t>
            </a:r>
          </a:p>
        </p:txBody>
      </p:sp>
      <p:pic>
        <p:nvPicPr>
          <p:cNvPr id="5" name="Graphic 4">
            <a:extLst>
              <a:ext uri="{FF2B5EF4-FFF2-40B4-BE49-F238E27FC236}">
                <a16:creationId xmlns:a16="http://schemas.microsoft.com/office/drawing/2014/main" id="{5AEE1790-6560-CDA8-9D18-6652F534703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flipH="1">
            <a:off x="1221004" y="2624814"/>
            <a:ext cx="2925843" cy="5018378"/>
          </a:xfrm>
          <a:prstGeom prst="rect">
            <a:avLst/>
          </a:prstGeom>
        </p:spPr>
      </p:pic>
      <p:pic>
        <p:nvPicPr>
          <p:cNvPr id="10" name="Graphic 9" descr="Tick with solid fill">
            <a:extLst>
              <a:ext uri="{FF2B5EF4-FFF2-40B4-BE49-F238E27FC236}">
                <a16:creationId xmlns:a16="http://schemas.microsoft.com/office/drawing/2014/main" id="{BB451306-EE31-8905-F1B6-B2093EC682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1177" y="2673458"/>
            <a:ext cx="914400" cy="914400"/>
          </a:xfrm>
          <a:prstGeom prst="rect">
            <a:avLst/>
          </a:prstGeom>
        </p:spPr>
      </p:pic>
      <p:pic>
        <p:nvPicPr>
          <p:cNvPr id="11" name="Graphic 10" descr="Tick with solid fill">
            <a:extLst>
              <a:ext uri="{FF2B5EF4-FFF2-40B4-BE49-F238E27FC236}">
                <a16:creationId xmlns:a16="http://schemas.microsoft.com/office/drawing/2014/main" id="{4D997CAF-C7F8-8748-A5E0-613302F8CC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1177" y="3690889"/>
            <a:ext cx="914400" cy="914400"/>
          </a:xfrm>
          <a:prstGeom prst="rect">
            <a:avLst/>
          </a:prstGeom>
        </p:spPr>
      </p:pic>
      <p:sp>
        <p:nvSpPr>
          <p:cNvPr id="12" name="Rectangle 11">
            <a:extLst>
              <a:ext uri="{FF2B5EF4-FFF2-40B4-BE49-F238E27FC236}">
                <a16:creationId xmlns:a16="http://schemas.microsoft.com/office/drawing/2014/main" id="{4419E1C3-40AB-4C62-08F4-8A905E1636F2}"/>
              </a:ext>
            </a:extLst>
          </p:cNvPr>
          <p:cNvSpPr/>
          <p:nvPr/>
        </p:nvSpPr>
        <p:spPr>
          <a:xfrm>
            <a:off x="5308947" y="2607703"/>
            <a:ext cx="1152128" cy="98015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
        <p:nvSpPr>
          <p:cNvPr id="13" name="Rectangle 12">
            <a:extLst>
              <a:ext uri="{FF2B5EF4-FFF2-40B4-BE49-F238E27FC236}">
                <a16:creationId xmlns:a16="http://schemas.microsoft.com/office/drawing/2014/main" id="{67080AB3-E7D8-AAA0-D3C5-A3E2F7D34153}"/>
              </a:ext>
            </a:extLst>
          </p:cNvPr>
          <p:cNvSpPr/>
          <p:nvPr/>
        </p:nvSpPr>
        <p:spPr>
          <a:xfrm>
            <a:off x="5308947" y="3648863"/>
            <a:ext cx="1152128" cy="98015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2"/>
              </a:solidFill>
            </a:endParaRPr>
          </a:p>
        </p:txBody>
      </p:sp>
    </p:spTree>
    <p:extLst>
      <p:ext uri="{BB962C8B-B14F-4D97-AF65-F5344CB8AC3E}">
        <p14:creationId xmlns:p14="http://schemas.microsoft.com/office/powerpoint/2010/main" val="3876176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C2C47-D3A8-4CDA-C3DA-A617AE2D7068}"/>
              </a:ext>
            </a:extLst>
          </p:cNvPr>
          <p:cNvSpPr>
            <a:spLocks noGrp="1"/>
          </p:cNvSpPr>
          <p:nvPr>
            <p:ph type="title"/>
          </p:nvPr>
        </p:nvSpPr>
        <p:spPr/>
        <p:txBody>
          <a:bodyPr/>
          <a:lstStyle/>
          <a:p>
            <a:r>
              <a:rPr lang="en-CA" dirty="0"/>
              <a:t>TYPICAL REGULATED </a:t>
            </a:r>
            <a:r>
              <a:rPr lang="en-CA" b="1" dirty="0"/>
              <a:t>ACTORS</a:t>
            </a:r>
          </a:p>
        </p:txBody>
      </p:sp>
      <p:sp>
        <p:nvSpPr>
          <p:cNvPr id="2" name="Slide Number Placeholder 1">
            <a:extLst>
              <a:ext uri="{FF2B5EF4-FFF2-40B4-BE49-F238E27FC236}">
                <a16:creationId xmlns:a16="http://schemas.microsoft.com/office/drawing/2014/main" id="{5CF9F04B-E57C-6E3D-59BC-C27C9F397368}"/>
              </a:ext>
            </a:extLst>
          </p:cNvPr>
          <p:cNvSpPr>
            <a:spLocks noGrp="1"/>
          </p:cNvSpPr>
          <p:nvPr>
            <p:ph type="sldNum" sz="quarter" idx="12"/>
          </p:nvPr>
        </p:nvSpPr>
        <p:spPr/>
        <p:txBody>
          <a:bodyPr/>
          <a:lstStyle/>
          <a:p>
            <a:fld id="{6734F48E-A456-4E2F-B17E-509464F7A050}" type="slidenum">
              <a:rPr lang="en-CA" smtClean="0"/>
              <a:pPr/>
              <a:t>8</a:t>
            </a:fld>
            <a:endParaRPr lang="en-CA"/>
          </a:p>
        </p:txBody>
      </p:sp>
      <p:pic>
        <p:nvPicPr>
          <p:cNvPr id="4" name="Picture 3">
            <a:extLst>
              <a:ext uri="{FF2B5EF4-FFF2-40B4-BE49-F238E27FC236}">
                <a16:creationId xmlns:a16="http://schemas.microsoft.com/office/drawing/2014/main" id="{6AB4EC19-A405-708A-7A5A-4135C846CBB0}"/>
              </a:ext>
            </a:extLst>
          </p:cNvPr>
          <p:cNvPicPr>
            <a:picLocks noChangeAspect="1"/>
          </p:cNvPicPr>
          <p:nvPr/>
        </p:nvPicPr>
        <p:blipFill>
          <a:blip r:embed="rId2"/>
          <a:stretch>
            <a:fillRect/>
          </a:stretch>
        </p:blipFill>
        <p:spPr>
          <a:xfrm>
            <a:off x="834480" y="1362814"/>
            <a:ext cx="11824470" cy="3600400"/>
          </a:xfrm>
          <a:prstGeom prst="rect">
            <a:avLst/>
          </a:prstGeom>
        </p:spPr>
      </p:pic>
      <p:sp>
        <p:nvSpPr>
          <p:cNvPr id="6" name="TextBox 5">
            <a:extLst>
              <a:ext uri="{FF2B5EF4-FFF2-40B4-BE49-F238E27FC236}">
                <a16:creationId xmlns:a16="http://schemas.microsoft.com/office/drawing/2014/main" id="{93457D60-5D24-D301-9440-23594029AC3E}"/>
              </a:ext>
            </a:extLst>
          </p:cNvPr>
          <p:cNvSpPr txBox="1"/>
          <p:nvPr/>
        </p:nvSpPr>
        <p:spPr>
          <a:xfrm>
            <a:off x="834480" y="5050904"/>
            <a:ext cx="3967052" cy="2062103"/>
          </a:xfrm>
          <a:prstGeom prst="rect">
            <a:avLst/>
          </a:prstGeom>
          <a:noFill/>
        </p:spPr>
        <p:txBody>
          <a:bodyPr wrap="square" rtlCol="0">
            <a:spAutoFit/>
          </a:bodyPr>
          <a:lstStyle/>
          <a:p>
            <a:pPr algn="l"/>
            <a:r>
              <a:rPr lang="en-US" sz="1600" dirty="0">
                <a:effectLst/>
                <a:ea typeface="Calibri" panose="020F0502020204030204" pitchFamily="34" charset="0"/>
                <a:cs typeface="Myanmar Text" panose="020B0502040204020203" pitchFamily="34" charset="0"/>
              </a:rPr>
              <a:t>Typically, as the owner of data about himself or herself, a subject of care should have a </a:t>
            </a:r>
            <a:r>
              <a:rPr lang="en-US" sz="1600" b="1" dirty="0">
                <a:solidFill>
                  <a:schemeClr val="accent5"/>
                </a:solidFill>
                <a:effectLst/>
                <a:ea typeface="Calibri" panose="020F0502020204030204" pitchFamily="34" charset="0"/>
                <a:cs typeface="Myanmar Text" panose="020B0502040204020203" pitchFamily="34" charset="0"/>
              </a:rPr>
              <a:t>right to access their own data</a:t>
            </a:r>
            <a:r>
              <a:rPr lang="en-US" sz="1600" b="1" dirty="0">
                <a:effectLst/>
                <a:ea typeface="Calibri" panose="020F0502020204030204" pitchFamily="34" charset="0"/>
                <a:cs typeface="Myanmar Text" panose="020B0502040204020203" pitchFamily="34" charset="0"/>
              </a:rPr>
              <a:t> </a:t>
            </a:r>
            <a:r>
              <a:rPr lang="en-US" sz="1600" dirty="0">
                <a:effectLst/>
                <a:ea typeface="Calibri" panose="020F0502020204030204" pitchFamily="34" charset="0"/>
                <a:cs typeface="Myanmar Text" panose="020B0502040204020203" pitchFamily="34" charset="0"/>
              </a:rPr>
              <a:t>and </a:t>
            </a:r>
            <a:r>
              <a:rPr lang="en-US" sz="1600" b="1" dirty="0">
                <a:solidFill>
                  <a:schemeClr val="accent5"/>
                </a:solidFill>
                <a:effectLst/>
                <a:ea typeface="Calibri" panose="020F0502020204030204" pitchFamily="34" charset="0"/>
                <a:cs typeface="Myanmar Text" panose="020B0502040204020203" pitchFamily="34" charset="0"/>
              </a:rPr>
              <a:t>may share their personal health data with whomever they choose</a:t>
            </a:r>
            <a:r>
              <a:rPr lang="en-US" sz="1600" dirty="0">
                <a:effectLst/>
                <a:ea typeface="Calibri" panose="020F0502020204030204" pitchFamily="34" charset="0"/>
                <a:cs typeface="Myanmar Text" panose="020B0502040204020203" pitchFamily="34" charset="0"/>
              </a:rPr>
              <a:t>. This right applies to digital data in the same way as it would apply to paper copies of personal health data. </a:t>
            </a:r>
            <a:endParaRPr lang="en-CA" sz="1600" dirty="0">
              <a:solidFill>
                <a:schemeClr val="tx2"/>
              </a:solidFill>
            </a:endParaRPr>
          </a:p>
        </p:txBody>
      </p:sp>
      <p:sp>
        <p:nvSpPr>
          <p:cNvPr id="7" name="TextBox 6">
            <a:extLst>
              <a:ext uri="{FF2B5EF4-FFF2-40B4-BE49-F238E27FC236}">
                <a16:creationId xmlns:a16="http://schemas.microsoft.com/office/drawing/2014/main" id="{8C0B4DDC-668A-37EA-9862-530EDC7E0346}"/>
              </a:ext>
            </a:extLst>
          </p:cNvPr>
          <p:cNvSpPr txBox="1"/>
          <p:nvPr/>
        </p:nvSpPr>
        <p:spPr>
          <a:xfrm>
            <a:off x="4762222" y="5050904"/>
            <a:ext cx="3967052" cy="1815882"/>
          </a:xfrm>
          <a:prstGeom prst="rect">
            <a:avLst/>
          </a:prstGeom>
          <a:noFill/>
        </p:spPr>
        <p:txBody>
          <a:bodyPr wrap="square" rtlCol="0">
            <a:spAutoFit/>
          </a:bodyPr>
          <a:lstStyle/>
          <a:p>
            <a:pPr algn="l"/>
            <a:r>
              <a:rPr lang="en-US" sz="1600" dirty="0">
                <a:effectLst/>
                <a:ea typeface="Calibri" panose="020F0502020204030204" pitchFamily="34" charset="0"/>
                <a:cs typeface="Myanmar Text" panose="020B0502040204020203" pitchFamily="34" charset="0"/>
              </a:rPr>
              <a:t>Health data custodians are generally required to </a:t>
            </a:r>
            <a:r>
              <a:rPr lang="en-US" sz="1600" b="1" dirty="0">
                <a:solidFill>
                  <a:schemeClr val="accent5"/>
                </a:solidFill>
                <a:effectLst/>
                <a:ea typeface="Calibri" panose="020F0502020204030204" pitchFamily="34" charset="0"/>
                <a:cs typeface="Myanmar Text" panose="020B0502040204020203" pitchFamily="34" charset="0"/>
              </a:rPr>
              <a:t>safeguard data holdings</a:t>
            </a:r>
            <a:r>
              <a:rPr lang="en-US" sz="1600" dirty="0">
                <a:effectLst/>
                <a:ea typeface="Calibri" panose="020F0502020204030204" pitchFamily="34" charset="0"/>
                <a:cs typeface="Myanmar Text" panose="020B0502040204020203" pitchFamily="34" charset="0"/>
              </a:rPr>
              <a:t>, ensure they are </a:t>
            </a:r>
            <a:r>
              <a:rPr lang="en-US" sz="1600" b="1" dirty="0">
                <a:solidFill>
                  <a:schemeClr val="accent5"/>
                </a:solidFill>
                <a:effectLst/>
                <a:ea typeface="Calibri" panose="020F0502020204030204" pitchFamily="34" charset="0"/>
                <a:cs typeface="Myanmar Text" panose="020B0502040204020203" pitchFamily="34" charset="0"/>
              </a:rPr>
              <a:t>available</a:t>
            </a:r>
            <a:r>
              <a:rPr lang="en-US" sz="1600" b="1" dirty="0">
                <a:effectLst/>
                <a:ea typeface="Calibri" panose="020F0502020204030204" pitchFamily="34" charset="0"/>
                <a:cs typeface="Myanmar Text" panose="020B0502040204020203" pitchFamily="34" charset="0"/>
              </a:rPr>
              <a:t> </a:t>
            </a:r>
            <a:r>
              <a:rPr lang="en-US" sz="1600" dirty="0">
                <a:effectLst/>
                <a:ea typeface="Calibri" panose="020F0502020204030204" pitchFamily="34" charset="0"/>
                <a:cs typeface="Myanmar Text" panose="020B0502040204020203" pitchFamily="34" charset="0"/>
              </a:rPr>
              <a:t>when they need to be, and ensure they are </a:t>
            </a:r>
            <a:r>
              <a:rPr lang="en-US" sz="1600" b="1" dirty="0">
                <a:solidFill>
                  <a:schemeClr val="accent5"/>
                </a:solidFill>
                <a:effectLst/>
                <a:ea typeface="Calibri" panose="020F0502020204030204" pitchFamily="34" charset="0"/>
                <a:cs typeface="Myanmar Text" panose="020B0502040204020203" pitchFamily="34" charset="0"/>
              </a:rPr>
              <a:t>only used by authorized persons for authorized purposes</a:t>
            </a:r>
            <a:r>
              <a:rPr lang="en-US" sz="1600" dirty="0">
                <a:effectLst/>
                <a:ea typeface="Calibri" panose="020F0502020204030204" pitchFamily="34" charset="0"/>
                <a:cs typeface="Myanmar Text" panose="020B0502040204020203" pitchFamily="34" charset="0"/>
              </a:rPr>
              <a:t>. All healthcare providers are health data custodians. </a:t>
            </a:r>
            <a:endParaRPr lang="en-CA" sz="1600" dirty="0">
              <a:solidFill>
                <a:schemeClr val="tx2"/>
              </a:solidFill>
            </a:endParaRPr>
          </a:p>
        </p:txBody>
      </p:sp>
      <p:sp>
        <p:nvSpPr>
          <p:cNvPr id="8" name="TextBox 7">
            <a:extLst>
              <a:ext uri="{FF2B5EF4-FFF2-40B4-BE49-F238E27FC236}">
                <a16:creationId xmlns:a16="http://schemas.microsoft.com/office/drawing/2014/main" id="{1447ADD1-1E06-1503-E1F3-EE7B5139A76A}"/>
              </a:ext>
            </a:extLst>
          </p:cNvPr>
          <p:cNvSpPr txBox="1"/>
          <p:nvPr/>
        </p:nvSpPr>
        <p:spPr>
          <a:xfrm>
            <a:off x="8738226" y="5050904"/>
            <a:ext cx="3833558" cy="1815882"/>
          </a:xfrm>
          <a:prstGeom prst="rect">
            <a:avLst/>
          </a:prstGeom>
          <a:noFill/>
        </p:spPr>
        <p:txBody>
          <a:bodyPr wrap="square" rtlCol="0">
            <a:spAutoFit/>
          </a:bodyPr>
          <a:lstStyle/>
          <a:p>
            <a:pPr algn="l"/>
            <a:r>
              <a:rPr lang="en-US" sz="1600" dirty="0">
                <a:effectLst/>
                <a:ea typeface="Calibri" panose="020F0502020204030204" pitchFamily="34" charset="0"/>
                <a:cs typeface="Myanmar Text" panose="020B0502040204020203" pitchFamily="34" charset="0"/>
              </a:rPr>
              <a:t>Network providers are typically required to </a:t>
            </a:r>
            <a:r>
              <a:rPr lang="en-US" sz="1600" b="1" dirty="0">
                <a:solidFill>
                  <a:schemeClr val="accent5"/>
                </a:solidFill>
                <a:effectLst/>
                <a:ea typeface="Calibri" panose="020F0502020204030204" pitchFamily="34" charset="0"/>
                <a:cs typeface="Myanmar Text" panose="020B0502040204020203" pitchFamily="34" charset="0"/>
              </a:rPr>
              <a:t>ensure the integrity of the content </a:t>
            </a:r>
            <a:r>
              <a:rPr lang="en-US" sz="1600" dirty="0">
                <a:effectLst/>
                <a:ea typeface="Calibri" panose="020F0502020204030204" pitchFamily="34" charset="0"/>
                <a:cs typeface="Myanmar Text" panose="020B0502040204020203" pitchFamily="34" charset="0"/>
              </a:rPr>
              <a:t>they convey and to ensure that their operational processes </a:t>
            </a:r>
            <a:r>
              <a:rPr lang="en-US" sz="1600" b="1" dirty="0">
                <a:solidFill>
                  <a:schemeClr val="accent5"/>
                </a:solidFill>
                <a:effectLst/>
                <a:ea typeface="Calibri" panose="020F0502020204030204" pitchFamily="34" charset="0"/>
                <a:cs typeface="Myanmar Text" panose="020B0502040204020203" pitchFamily="34" charset="0"/>
              </a:rPr>
              <a:t>do not inadvertently create data holdings </a:t>
            </a:r>
            <a:r>
              <a:rPr lang="en-US" sz="1600" dirty="0">
                <a:effectLst/>
                <a:ea typeface="Calibri" panose="020F0502020204030204" pitchFamily="34" charset="0"/>
                <a:cs typeface="Myanmar Text" panose="020B0502040204020203" pitchFamily="34" charset="0"/>
              </a:rPr>
              <a:t>that would cause them to become a custodian. </a:t>
            </a:r>
            <a:endParaRPr lang="en-CA" sz="1600" dirty="0">
              <a:solidFill>
                <a:schemeClr val="tx2"/>
              </a:solidFill>
            </a:endParaRPr>
          </a:p>
        </p:txBody>
      </p:sp>
    </p:spTree>
    <p:extLst>
      <p:ext uri="{BB962C8B-B14F-4D97-AF65-F5344CB8AC3E}">
        <p14:creationId xmlns:p14="http://schemas.microsoft.com/office/powerpoint/2010/main" val="4085884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6D4F8-697E-F26C-EB7A-E5D9F9E90DF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29C2F26-21FE-198F-42EB-A9115712D799}"/>
              </a:ext>
            </a:extLst>
          </p:cNvPr>
          <p:cNvSpPr>
            <a:spLocks noGrp="1"/>
          </p:cNvSpPr>
          <p:nvPr>
            <p:ph type="title"/>
          </p:nvPr>
        </p:nvSpPr>
        <p:spPr/>
        <p:txBody>
          <a:bodyPr/>
          <a:lstStyle/>
          <a:p>
            <a:r>
              <a:rPr lang="en-GB" dirty="0"/>
              <a:t>KEY TAKEAWAY POINTS</a:t>
            </a:r>
          </a:p>
        </p:txBody>
      </p:sp>
      <p:sp>
        <p:nvSpPr>
          <p:cNvPr id="6" name="Content Placeholder 5">
            <a:extLst>
              <a:ext uri="{FF2B5EF4-FFF2-40B4-BE49-F238E27FC236}">
                <a16:creationId xmlns:a16="http://schemas.microsoft.com/office/drawing/2014/main" id="{FD6A22C6-F0DB-0D29-30D3-AE455D03A374}"/>
              </a:ext>
            </a:extLst>
          </p:cNvPr>
          <p:cNvSpPr>
            <a:spLocks noGrp="1"/>
          </p:cNvSpPr>
          <p:nvPr>
            <p:ph idx="1"/>
          </p:nvPr>
        </p:nvSpPr>
        <p:spPr>
          <a:xfrm>
            <a:off x="828000" y="1980000"/>
            <a:ext cx="12751896" cy="5431155"/>
          </a:xfrm>
        </p:spPr>
        <p:txBody>
          <a:bodyPr/>
          <a:lstStyle/>
          <a:p>
            <a:pPr algn="l">
              <a:buSzPct val="75000"/>
            </a:pPr>
            <a:r>
              <a:rPr lang="en-CA" sz="2800" dirty="0">
                <a:solidFill>
                  <a:schemeClr val="tx2"/>
                </a:solidFill>
              </a:rPr>
              <a:t>&lt;List three or four key takeaway points, here&gt;</a:t>
            </a:r>
          </a:p>
        </p:txBody>
      </p:sp>
      <p:sp>
        <p:nvSpPr>
          <p:cNvPr id="2" name="Slide Number Placeholder 1">
            <a:extLst>
              <a:ext uri="{FF2B5EF4-FFF2-40B4-BE49-F238E27FC236}">
                <a16:creationId xmlns:a16="http://schemas.microsoft.com/office/drawing/2014/main" id="{A17811A8-0D22-B824-E920-23C6BB4E5F82}"/>
              </a:ext>
            </a:extLst>
          </p:cNvPr>
          <p:cNvSpPr>
            <a:spLocks noGrp="1"/>
          </p:cNvSpPr>
          <p:nvPr>
            <p:ph type="sldNum" sz="quarter" idx="12"/>
          </p:nvPr>
        </p:nvSpPr>
        <p:spPr/>
        <p:txBody>
          <a:bodyPr/>
          <a:lstStyle/>
          <a:p>
            <a:fld id="{6734F48E-A456-4E2F-B17E-509464F7A050}" type="slidenum">
              <a:rPr lang="en-CA" smtClean="0"/>
              <a:pPr/>
              <a:t>9</a:t>
            </a:fld>
            <a:endParaRPr lang="en-CA"/>
          </a:p>
        </p:txBody>
      </p:sp>
      <p:pic>
        <p:nvPicPr>
          <p:cNvPr id="8" name="Graphic 7" descr="Key with solid fill">
            <a:extLst>
              <a:ext uri="{FF2B5EF4-FFF2-40B4-BE49-F238E27FC236}">
                <a16:creationId xmlns:a16="http://schemas.microsoft.com/office/drawing/2014/main" id="{BF6DCF0E-B514-7798-83F9-20E7ED9714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35280" y="298376"/>
            <a:ext cx="914400" cy="914400"/>
          </a:xfrm>
          <a:prstGeom prst="rect">
            <a:avLst/>
          </a:prstGeom>
        </p:spPr>
      </p:pic>
    </p:spTree>
    <p:extLst>
      <p:ext uri="{BB962C8B-B14F-4D97-AF65-F5344CB8AC3E}">
        <p14:creationId xmlns:p14="http://schemas.microsoft.com/office/powerpoint/2010/main" val="901328198"/>
      </p:ext>
    </p:extLst>
  </p:cSld>
  <p:clrMapOvr>
    <a:masterClrMapping/>
  </p:clrMapOvr>
</p:sld>
</file>

<file path=ppt/theme/theme1.xml><?xml version="1.0" encoding="utf-8"?>
<a:theme xmlns:a="http://schemas.openxmlformats.org/drawingml/2006/main" name="ecGroup PPT template 16x9">
  <a:themeElements>
    <a:clrScheme name="World Bank Brand Colours">
      <a:dk1>
        <a:srgbClr val="000000"/>
      </a:dk1>
      <a:lt1>
        <a:srgbClr val="FFFFFF"/>
      </a:lt1>
      <a:dk2>
        <a:srgbClr val="002244"/>
      </a:dk2>
      <a:lt2>
        <a:srgbClr val="EEECE1"/>
      </a:lt2>
      <a:accent1>
        <a:srgbClr val="009FDA"/>
      </a:accent1>
      <a:accent2>
        <a:srgbClr val="F05023"/>
      </a:accent2>
      <a:accent3>
        <a:srgbClr val="00AB51"/>
      </a:accent3>
      <a:accent4>
        <a:srgbClr val="872B90"/>
      </a:accent4>
      <a:accent5>
        <a:srgbClr val="00A996"/>
      </a:accent5>
      <a:accent6>
        <a:srgbClr val="FDB714"/>
      </a:accent6>
      <a:hlink>
        <a:srgbClr val="002244"/>
      </a:hlink>
      <a:folHlink>
        <a:srgbClr val="009F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smtClean="0">
            <a:solidFill>
              <a:schemeClr val="tx2"/>
            </a:solidFill>
          </a:defRPr>
        </a:defPPr>
      </a:lstStyle>
    </a:txDef>
  </a:objectDefaults>
  <a:extraClrSchemeLst/>
  <a:extLst>
    <a:ext uri="{05A4C25C-085E-4340-85A3-A5531E510DB2}">
      <thm15:themeFamily xmlns:thm15="http://schemas.microsoft.com/office/thememl/2012/main" name="17-09-14 cycle 3 draft (notional) spec" id="{9A67F329-987B-47B2-A5B4-F181926CA689}" vid="{2250023F-EDB6-4F2A-8B04-18F2492E9D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ecGroup PPT Template</Template>
  <TotalTime>11976</TotalTime>
  <Words>2884</Words>
  <Application>Microsoft Macintosh PowerPoint</Application>
  <PresentationFormat>Custom</PresentationFormat>
  <Paragraphs>291</Paragraphs>
  <Slides>48</Slides>
  <Notes>3</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Alex Brush</vt:lpstr>
      <vt:lpstr>Andes Bold</vt:lpstr>
      <vt:lpstr>Arial</vt:lpstr>
      <vt:lpstr>Calibri</vt:lpstr>
      <vt:lpstr>Wingdings</vt:lpstr>
      <vt:lpstr>ecGroup PPT template 16x9</vt:lpstr>
      <vt:lpstr>Buildable DIGITAL HEALTH BLUEPRINT</vt:lpstr>
      <vt:lpstr>WORKSHOP PLAN…</vt:lpstr>
      <vt:lpstr>PowerPoint Presentation</vt:lpstr>
      <vt:lpstr>WORKSHOP-4 AGENDA</vt:lpstr>
      <vt:lpstr>PowerPoint Presentation</vt:lpstr>
      <vt:lpstr>WHAT ARE THE CURRENT POLICIES?</vt:lpstr>
      <vt:lpstr>PowerPoint Presentation</vt:lpstr>
      <vt:lpstr>TYPICAL REGULATED ACTORS</vt:lpstr>
      <vt:lpstr>KEY TAKEAWAY POINTS</vt:lpstr>
      <vt:lpstr>PowerPoint Presentation</vt:lpstr>
      <vt:lpstr>INTERACTION 4.1</vt:lpstr>
      <vt:lpstr>PowerPoint Presentation</vt:lpstr>
      <vt:lpstr>DATA SHARING</vt:lpstr>
      <vt:lpstr>DATA SHARING POLICY OPTIONS</vt:lpstr>
      <vt:lpstr>DATA SHARING RECOMMENDATION</vt:lpstr>
      <vt:lpstr>DATA SHARING</vt:lpstr>
      <vt:lpstr>DATA BLOCKING</vt:lpstr>
      <vt:lpstr>SYSTEMS ENGINEERING PRINCIPLES</vt:lpstr>
      <vt:lpstr>KEY TAKEAWAY POINTS</vt:lpstr>
      <vt:lpstr>PowerPoint Presentation</vt:lpstr>
      <vt:lpstr>INTERACTION 4.2</vt:lpstr>
      <vt:lpstr>PowerPoint Presentation</vt:lpstr>
      <vt:lpstr>WHAT ARE THE CURRENT PRACTICES?</vt:lpstr>
      <vt:lpstr>PowerPoint Presentation</vt:lpstr>
      <vt:lpstr>UNDERLYING PRINCIPLES</vt:lpstr>
      <vt:lpstr>CONCEPTUAL PMO STRUCTURE</vt:lpstr>
      <vt:lpstr>CONCEPTUAL PMO STRUCTURE</vt:lpstr>
      <vt:lpstr>KEY TAKEAWAY POINTS</vt:lpstr>
      <vt:lpstr>PowerPoint Presentation</vt:lpstr>
      <vt:lpstr>INTERACTION 4.3</vt:lpstr>
      <vt:lpstr>PowerPoint Presentation</vt:lpstr>
      <vt:lpstr>WHAT IS THE CURRENT SITUATION?</vt:lpstr>
      <vt:lpstr>PowerPoint Presentation</vt:lpstr>
      <vt:lpstr>PRINCIPLES</vt:lpstr>
      <vt:lpstr>IMPLEMENTATION COST &amp; TIME DRIVERS</vt:lpstr>
      <vt:lpstr>PowerPoint Presentation</vt:lpstr>
      <vt:lpstr>BUY VS BUILD  HIE INFRASTRUCTURE OPTIONS</vt:lpstr>
      <vt:lpstr>HEALTH ID CREDENTIAL OPTIONS</vt:lpstr>
      <vt:lpstr>DIGITAL HEALTH HUMAN-RESOURCE CAPACITY</vt:lpstr>
      <vt:lpstr>DATA USE</vt:lpstr>
      <vt:lpstr>POS SOLUTION END-USER TRAINING</vt:lpstr>
      <vt:lpstr>ACADEMIC PROGRAMMES</vt:lpstr>
      <vt:lpstr>CRITICAL SLICE IMPLEMENTATIONS</vt:lpstr>
      <vt:lpstr>PATIENT PORTAL / APPS</vt:lpstr>
      <vt:lpstr>KEY TAKEAWAY POINTS</vt:lpstr>
      <vt:lpstr>PowerPoint Presentation</vt:lpstr>
      <vt:lpstr>INTERACTION 4.4</vt:lpstr>
      <vt:lpstr>NEXT STEPS: ARTEFACTS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“Buildable” Blueprint Toolkit</dc:title>
  <dc:subject/>
  <dc:creator>Derek Ritz</dc:creator>
  <cp:keywords/>
  <dc:description/>
  <cp:lastModifiedBy>Matt Walker</cp:lastModifiedBy>
  <cp:revision>49</cp:revision>
  <dcterms:created xsi:type="dcterms:W3CDTF">2023-06-09T19:25:11Z</dcterms:created>
  <dcterms:modified xsi:type="dcterms:W3CDTF">2024-11-15T18:28:48Z</dcterms:modified>
  <cp:category/>
</cp:coreProperties>
</file>